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73" r:id="rId6"/>
    <p:sldId id="260" r:id="rId7"/>
    <p:sldId id="261" r:id="rId8"/>
    <p:sldId id="262" r:id="rId9"/>
    <p:sldId id="263" r:id="rId10"/>
    <p:sldId id="264" r:id="rId11"/>
    <p:sldId id="265" r:id="rId12"/>
    <p:sldId id="266" r:id="rId13"/>
    <p:sldId id="267" r:id="rId14"/>
    <p:sldId id="268" r:id="rId15"/>
    <p:sldId id="269" r:id="rId16"/>
    <p:sldId id="274" r:id="rId17"/>
    <p:sldId id="275" r:id="rId18"/>
    <p:sldId id="276" r:id="rId19"/>
    <p:sldId id="277" r:id="rId20"/>
    <p:sldId id="270" r:id="rId21"/>
    <p:sldId id="271" r:id="rId22"/>
    <p:sldId id="272" r:id="rId23"/>
  </p:sldIdLst>
  <p:sldSz cx="14630400" cy="8229600"/>
  <p:notesSz cx="8229600" cy="14630400"/>
  <p:embeddedFontLst>
    <p:embeddedFont>
      <p:font typeface="Nunito Semi Bold" panose="020B0604020202020204" charset="0"/>
      <p:regular r:id="rId25"/>
    </p:embeddedFont>
    <p:embeddedFont>
      <p:font typeface="PT Sans" panose="020B050302020302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32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956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bg2"/>
        </a:solidFill>
        <a:effectLst/>
      </p:bgPr>
    </p:bg>
    <p:spTree>
      <p:nvGrpSpPr>
        <p:cNvPr id="1" name=""/>
        <p:cNvGrpSpPr/>
        <p:nvPr/>
      </p:nvGrpSpPr>
      <p:grpSpPr>
        <a:xfrm>
          <a:off x="0" y="0"/>
          <a:ext cx="0" cy="0"/>
          <a:chOff x="0" y="0"/>
          <a:chExt cx="0" cy="0"/>
        </a:xfrm>
      </p:grpSpPr>
      <p:sp>
        <p:nvSpPr>
          <p:cNvPr id="2" name="Text 0"/>
          <p:cNvSpPr/>
          <p:nvPr/>
        </p:nvSpPr>
        <p:spPr>
          <a:xfrm>
            <a:off x="837724" y="3806785"/>
            <a:ext cx="4928354" cy="615910"/>
          </a:xfrm>
          <a:prstGeom prst="rect">
            <a:avLst/>
          </a:prstGeom>
          <a:noFill/>
          <a:ln/>
        </p:spPr>
        <p:txBody>
          <a:bodyPr wrap="none" lIns="0" tIns="0" rIns="0" bIns="0" rtlCol="0" anchor="t"/>
          <a:lstStyle/>
          <a:p>
            <a:pPr marL="0" indent="0" algn="l">
              <a:lnSpc>
                <a:spcPts val="4850"/>
              </a:lnSpc>
              <a:buNone/>
            </a:pPr>
            <a:endParaRPr lang="en-US" sz="3850" dirty="0"/>
          </a:p>
        </p:txBody>
      </p:sp>
      <p:sp>
        <p:nvSpPr>
          <p:cNvPr id="3" name="Rectangle 2">
            <a:extLst>
              <a:ext uri="{FF2B5EF4-FFF2-40B4-BE49-F238E27FC236}">
                <a16:creationId xmlns:a16="http://schemas.microsoft.com/office/drawing/2014/main" id="{D9DE57DF-3725-5C8A-B2C4-E5AB115CE9A9}"/>
              </a:ext>
            </a:extLst>
          </p:cNvPr>
          <p:cNvSpPr/>
          <p:nvPr/>
        </p:nvSpPr>
        <p:spPr>
          <a:xfrm>
            <a:off x="12864662" y="7756634"/>
            <a:ext cx="1765738" cy="34684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a:extLst>
              <a:ext uri="{FF2B5EF4-FFF2-40B4-BE49-F238E27FC236}">
                <a16:creationId xmlns:a16="http://schemas.microsoft.com/office/drawing/2014/main" id="{4BC63CD4-5CA4-0CBF-8609-C7B800184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12" y="180398"/>
            <a:ext cx="1571767" cy="1547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E917AD-9F6E-9749-EB31-35EFC08B839F}"/>
              </a:ext>
            </a:extLst>
          </p:cNvPr>
          <p:cNvSpPr txBox="1"/>
          <p:nvPr/>
        </p:nvSpPr>
        <p:spPr>
          <a:xfrm>
            <a:off x="4416659" y="660195"/>
            <a:ext cx="6169890" cy="958660"/>
          </a:xfrm>
          <a:prstGeom prst="rect">
            <a:avLst/>
          </a:prstGeom>
          <a:noFill/>
        </p:spPr>
        <p:txBody>
          <a:bodyPr wrap="square">
            <a:spAutoFit/>
          </a:bodyPr>
          <a:lstStyle/>
          <a:p>
            <a:pPr marL="0" marR="0" algn="ctr">
              <a:lnSpc>
                <a:spcPct val="150000"/>
              </a:lnSpc>
              <a:spcBef>
                <a:spcPts val="0"/>
              </a:spcBef>
              <a:spcAft>
                <a:spcPts val="0"/>
              </a:spcAft>
            </a:pPr>
            <a:r>
              <a:rPr lang="en-US"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TRƯỜNG</a:t>
            </a:r>
            <a:r>
              <a:rPr lang="en-US"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KỸ THUẬT VÀ CÔNG NGHỆ</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a:p>
            <a:pPr marL="0" marR="0" algn="ctr">
              <a:lnSpc>
                <a:spcPct val="150000"/>
              </a:lnSpc>
              <a:spcBef>
                <a:spcPts val="0"/>
              </a:spcBef>
              <a:spcAft>
                <a:spcPts val="0"/>
              </a:spcAft>
            </a:pPr>
            <a:r>
              <a:rPr lang="en-US" sz="20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KHOA CÔNG NGHỆ THÔNG TIN</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id="{AD922A20-540A-DC36-A465-7438A7779C58}"/>
              </a:ext>
            </a:extLst>
          </p:cNvPr>
          <p:cNvSpPr txBox="1"/>
          <p:nvPr/>
        </p:nvSpPr>
        <p:spPr>
          <a:xfrm>
            <a:off x="3039141" y="3400254"/>
            <a:ext cx="8924926" cy="1478418"/>
          </a:xfrm>
          <a:prstGeom prst="rect">
            <a:avLst/>
          </a:prstGeom>
          <a:noFill/>
        </p:spPr>
        <p:txBody>
          <a:bodyPr wrap="square" rtlCol="0">
            <a:spAutoFit/>
          </a:bodyPr>
          <a:lstStyle/>
          <a:p>
            <a:pPr algn="ctr">
              <a:lnSpc>
                <a:spcPct val="150000"/>
              </a:lnSpc>
            </a:pPr>
            <a:r>
              <a:rPr lang="en-US" sz="3200" b="1" dirty="0">
                <a:latin typeface="Arial" panose="020B0604020202020204" pitchFamily="34" charset="0"/>
                <a:cs typeface="Arial" panose="020B0604020202020204" pitchFamily="34" charset="0"/>
              </a:rPr>
              <a:t>XÂY DỰNG DIỄN ĐÀN TRỰC TUYẾN CHO SINH VIÊN TRƯỜNG ĐẠI HỌC TRÀ VINH</a:t>
            </a:r>
          </a:p>
        </p:txBody>
      </p:sp>
      <p:sp>
        <p:nvSpPr>
          <p:cNvPr id="8" name="TextBox 7">
            <a:extLst>
              <a:ext uri="{FF2B5EF4-FFF2-40B4-BE49-F238E27FC236}">
                <a16:creationId xmlns:a16="http://schemas.microsoft.com/office/drawing/2014/main" id="{8CD06A3C-4B5F-C8A9-CE4D-D1258F3FE88D}"/>
              </a:ext>
            </a:extLst>
          </p:cNvPr>
          <p:cNvSpPr txBox="1"/>
          <p:nvPr/>
        </p:nvSpPr>
        <p:spPr>
          <a:xfrm>
            <a:off x="1037531" y="5799450"/>
            <a:ext cx="4003221" cy="707886"/>
          </a:xfrm>
          <a:prstGeom prst="rect">
            <a:avLst/>
          </a:prstGeom>
          <a:noFill/>
        </p:spPr>
        <p:txBody>
          <a:bodyPr wrap="square" rtlCol="0">
            <a:spAutoFit/>
          </a:bodyPr>
          <a:lstStyle/>
          <a:p>
            <a:r>
              <a:rPr lang="en-US" sz="2000" i="1" dirty="0" err="1">
                <a:latin typeface="Arial" panose="020B0604020202020204" pitchFamily="34" charset="0"/>
                <a:cs typeface="Arial" panose="020B0604020202020204" pitchFamily="34" charset="0"/>
              </a:rPr>
              <a:t>Giảng</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viên</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hướng</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dẫn</a:t>
            </a:r>
            <a:r>
              <a:rPr lang="en-US" sz="2000" i="1" dirty="0">
                <a:latin typeface="Arial" panose="020B0604020202020204" pitchFamily="34" charset="0"/>
                <a:cs typeface="Arial" panose="020B0604020202020204" pitchFamily="34" charset="0"/>
              </a:rPr>
              <a:t>:</a:t>
            </a:r>
          </a:p>
          <a:p>
            <a:r>
              <a:rPr lang="en-US" sz="2000" b="1" dirty="0" err="1">
                <a:latin typeface="Arial" panose="020B0604020202020204" pitchFamily="34" charset="0"/>
                <a:cs typeface="Arial" panose="020B0604020202020204" pitchFamily="34" charset="0"/>
              </a:rPr>
              <a:t>Th.S</a:t>
            </a:r>
            <a:r>
              <a:rPr lang="en-US" sz="2000" b="1" dirty="0">
                <a:latin typeface="Arial" panose="020B0604020202020204" pitchFamily="34" charset="0"/>
                <a:cs typeface="Arial" panose="020B0604020202020204" pitchFamily="34" charset="0"/>
              </a:rPr>
              <a:t> Lê Minh </a:t>
            </a:r>
            <a:r>
              <a:rPr lang="en-US" sz="2000" b="1" dirty="0" err="1">
                <a:latin typeface="Arial" panose="020B0604020202020204" pitchFamily="34" charset="0"/>
                <a:cs typeface="Arial" panose="020B0604020202020204" pitchFamily="34" charset="0"/>
              </a:rPr>
              <a:t>Tự</a:t>
            </a:r>
            <a:endParaRPr lang="en-US"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F56EE32-F3B0-D6B6-940D-406E97AA2D4B}"/>
              </a:ext>
            </a:extLst>
          </p:cNvPr>
          <p:cNvSpPr txBox="1"/>
          <p:nvPr/>
        </p:nvSpPr>
        <p:spPr>
          <a:xfrm>
            <a:off x="9733707" y="5793623"/>
            <a:ext cx="4234541" cy="1015663"/>
          </a:xfrm>
          <a:prstGeom prst="rect">
            <a:avLst/>
          </a:prstGeom>
          <a:noFill/>
        </p:spPr>
        <p:txBody>
          <a:bodyPr wrap="square" rtlCol="0">
            <a:spAutoFit/>
          </a:bodyPr>
          <a:lstStyle/>
          <a:p>
            <a:r>
              <a:rPr lang="en-US" sz="2000" dirty="0"/>
              <a:t>Sinh </a:t>
            </a:r>
            <a:r>
              <a:rPr lang="en-US" sz="2000" dirty="0" err="1"/>
              <a:t>viên</a:t>
            </a:r>
            <a:r>
              <a:rPr lang="en-US" sz="2000" dirty="0"/>
              <a:t> </a:t>
            </a:r>
            <a:r>
              <a:rPr lang="en-US" sz="2000" dirty="0" err="1"/>
              <a:t>thực</a:t>
            </a:r>
            <a:r>
              <a:rPr lang="en-US" sz="2000" dirty="0"/>
              <a:t> </a:t>
            </a:r>
            <a:r>
              <a:rPr lang="en-US" sz="2000" dirty="0" err="1"/>
              <a:t>hiện</a:t>
            </a:r>
            <a:r>
              <a:rPr lang="en-US" sz="2000" dirty="0"/>
              <a:t>:</a:t>
            </a:r>
          </a:p>
          <a:p>
            <a:r>
              <a:rPr lang="en-US" sz="2000" b="1" dirty="0">
                <a:latin typeface="Arial" panose="020B0604020202020204" pitchFamily="34" charset="0"/>
                <a:cs typeface="Arial" panose="020B0604020202020204" pitchFamily="34" charset="0"/>
              </a:rPr>
              <a:t>Phạm Đăng Khoa – 110121158</a:t>
            </a:r>
          </a:p>
          <a:p>
            <a:r>
              <a:rPr lang="en-US" sz="2000" b="1" dirty="0" err="1">
                <a:latin typeface="Arial" panose="020B0604020202020204" pitchFamily="34" charset="0"/>
                <a:cs typeface="Arial" panose="020B0604020202020204" pitchFamily="34" charset="0"/>
              </a:rPr>
              <a:t>Lớp</a:t>
            </a:r>
            <a:r>
              <a:rPr lang="en-US" sz="2000" b="1" dirty="0">
                <a:latin typeface="Arial" panose="020B0604020202020204" pitchFamily="34" charset="0"/>
                <a:cs typeface="Arial" panose="020B0604020202020204" pitchFamily="34" charset="0"/>
              </a:rPr>
              <a:t>: DA21TTC</a:t>
            </a:r>
          </a:p>
        </p:txBody>
      </p:sp>
      <p:sp>
        <p:nvSpPr>
          <p:cNvPr id="10" name="Title 1">
            <a:extLst>
              <a:ext uri="{FF2B5EF4-FFF2-40B4-BE49-F238E27FC236}">
                <a16:creationId xmlns:a16="http://schemas.microsoft.com/office/drawing/2014/main" id="{067FB5D4-2647-E003-BB75-DE6BE48359D4}"/>
              </a:ext>
            </a:extLst>
          </p:cNvPr>
          <p:cNvSpPr txBox="1">
            <a:spLocks/>
          </p:cNvSpPr>
          <p:nvPr/>
        </p:nvSpPr>
        <p:spPr>
          <a:xfrm>
            <a:off x="2243804" y="195023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800" b="1" dirty="0">
                <a:latin typeface="Arial" panose="020B0604020202020204" pitchFamily="34" charset="0"/>
                <a:cs typeface="Arial" panose="020B0604020202020204" pitchFamily="34" charset="0"/>
              </a:rPr>
              <a:t>BÁO CÁO </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KHÓA LUẬN TỐT NGHIỆP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7106" y="600670"/>
            <a:ext cx="13316188" cy="262890"/>
          </a:xfrm>
          <a:prstGeom prst="rect">
            <a:avLst/>
          </a:prstGeom>
          <a:noFill/>
          <a:ln/>
        </p:spPr>
        <p:txBody>
          <a:bodyPr wrap="none" lIns="0" tIns="0" rIns="0" bIns="0" rtlCol="0" anchor="t"/>
          <a:lstStyle/>
          <a:p>
            <a:pPr marL="0" indent="0" algn="l">
              <a:lnSpc>
                <a:spcPts val="205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Khách (người dùng chưa đăng nhập)</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4703921" y="1048345"/>
            <a:ext cx="5911527" cy="6939517"/>
          </a:xfrm>
          <a:prstGeom prst="rect">
            <a:avLst/>
          </a:prstGeom>
        </p:spPr>
      </p:pic>
      <p:sp>
        <p:nvSpPr>
          <p:cNvPr id="4" name="Rectangle 3">
            <a:extLst>
              <a:ext uri="{FF2B5EF4-FFF2-40B4-BE49-F238E27FC236}">
                <a16:creationId xmlns:a16="http://schemas.microsoft.com/office/drawing/2014/main" id="{53ABA279-D9B0-00B4-BB3E-3FB44B15C49B}"/>
              </a:ext>
            </a:extLst>
          </p:cNvPr>
          <p:cNvSpPr/>
          <p:nvPr/>
        </p:nvSpPr>
        <p:spPr>
          <a:xfrm>
            <a:off x="12833130" y="7724972"/>
            <a:ext cx="1660636" cy="367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0210" y="666869"/>
            <a:ext cx="13169979" cy="291941"/>
          </a:xfrm>
          <a:prstGeom prst="rect">
            <a:avLst/>
          </a:prstGeom>
          <a:noFill/>
          <a:ln/>
        </p:spPr>
        <p:txBody>
          <a:bodyPr wrap="none" lIns="0" tIns="0" rIns="0" bIns="0" rtlCol="0" anchor="t"/>
          <a:lstStyle/>
          <a:p>
            <a:pPr marL="0" indent="0" algn="l">
              <a:lnSpc>
                <a:spcPts val="230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Sinh viên (thành viên, người dùng)</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4003953" y="1164192"/>
            <a:ext cx="7431302" cy="6928773"/>
          </a:xfrm>
          <a:prstGeom prst="rect">
            <a:avLst/>
          </a:prstGeom>
        </p:spPr>
      </p:pic>
      <p:sp>
        <p:nvSpPr>
          <p:cNvPr id="4" name="Rectangle 3">
            <a:extLst>
              <a:ext uri="{FF2B5EF4-FFF2-40B4-BE49-F238E27FC236}">
                <a16:creationId xmlns:a16="http://schemas.microsoft.com/office/drawing/2014/main" id="{5BD6B079-3957-69FC-800E-322E6C9B75C2}"/>
              </a:ext>
            </a:extLst>
          </p:cNvPr>
          <p:cNvSpPr/>
          <p:nvPr/>
        </p:nvSpPr>
        <p:spPr>
          <a:xfrm>
            <a:off x="12917214" y="7788166"/>
            <a:ext cx="1587062" cy="2919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23317" y="751165"/>
            <a:ext cx="12983766" cy="329327"/>
          </a:xfrm>
          <a:prstGeom prst="rect">
            <a:avLst/>
          </a:prstGeom>
          <a:noFill/>
          <a:ln/>
        </p:spPr>
        <p:txBody>
          <a:bodyPr wrap="none" lIns="0" tIns="0" rIns="0" bIns="0" rtlCol="0" anchor="t"/>
          <a:lstStyle/>
          <a:p>
            <a:pPr marL="0" indent="0" algn="l">
              <a:lnSpc>
                <a:spcPts val="255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Quản trị viên</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3914179" y="1311950"/>
            <a:ext cx="7447503" cy="6591829"/>
          </a:xfrm>
          <a:prstGeom prst="rect">
            <a:avLst/>
          </a:prstGeom>
        </p:spPr>
      </p:pic>
      <p:sp>
        <p:nvSpPr>
          <p:cNvPr id="4" name="Rectangle 3">
            <a:extLst>
              <a:ext uri="{FF2B5EF4-FFF2-40B4-BE49-F238E27FC236}">
                <a16:creationId xmlns:a16="http://schemas.microsoft.com/office/drawing/2014/main" id="{73722243-E152-CFD8-1BA9-8C7F2DBBE6B1}"/>
              </a:ext>
            </a:extLst>
          </p:cNvPr>
          <p:cNvSpPr/>
          <p:nvPr/>
        </p:nvSpPr>
        <p:spPr>
          <a:xfrm>
            <a:off x="12854151" y="7788166"/>
            <a:ext cx="1629104" cy="329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27340" y="820698"/>
            <a:ext cx="3690342" cy="461367"/>
          </a:xfrm>
          <a:prstGeom prst="rect">
            <a:avLst/>
          </a:prstGeom>
          <a:noFill/>
          <a:ln/>
        </p:spPr>
        <p:txBody>
          <a:bodyPr wrap="none" lIns="0" tIns="0" rIns="0" bIns="0" rtlCol="0" anchor="t"/>
          <a:lstStyle/>
          <a:p>
            <a:pPr marL="0" indent="0" algn="l">
              <a:lnSpc>
                <a:spcPts val="360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4. Kết quả đạt được</a:t>
            </a:r>
            <a:endParaRPr lang="en-US" sz="3850" dirty="0">
              <a:latin typeface="Arial" panose="020B0604020202020204" pitchFamily="34" charset="0"/>
              <a:cs typeface="Arial" panose="020B0604020202020204" pitchFamily="34" charset="0"/>
            </a:endParaRPr>
          </a:p>
        </p:txBody>
      </p:sp>
      <p:sp>
        <p:nvSpPr>
          <p:cNvPr id="3" name="Text 1"/>
          <p:cNvSpPr/>
          <p:nvPr/>
        </p:nvSpPr>
        <p:spPr>
          <a:xfrm>
            <a:off x="1058264" y="1407438"/>
            <a:ext cx="13375719" cy="250865"/>
          </a:xfrm>
          <a:prstGeom prst="rect">
            <a:avLst/>
          </a:prstGeom>
          <a:noFill/>
          <a:ln/>
        </p:spPr>
        <p:txBody>
          <a:bodyPr wrap="none" lIns="0" tIns="0" rIns="0" bIns="0" rtlCol="0" anchor="t"/>
          <a:lstStyle/>
          <a:p>
            <a:pPr marL="0" indent="0" algn="l">
              <a:lnSpc>
                <a:spcPts val="19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Giao diện trang chủ và trang đăng bài:</a:t>
            </a:r>
            <a:endParaRPr lang="en-US" sz="2400" dirty="0">
              <a:latin typeface="Arial" panose="020B0604020202020204" pitchFamily="34" charset="0"/>
              <a:cs typeface="Arial" panose="020B0604020202020204" pitchFamily="34" charset="0"/>
            </a:endParaRPr>
          </a:p>
        </p:txBody>
      </p:sp>
      <p:pic>
        <p:nvPicPr>
          <p:cNvPr id="4" name="Image 0" descr="preencoded.png"/>
          <p:cNvPicPr>
            <a:picLocks noChangeAspect="1"/>
          </p:cNvPicPr>
          <p:nvPr/>
        </p:nvPicPr>
        <p:blipFill>
          <a:blip r:embed="rId3"/>
          <a:stretch>
            <a:fillRect/>
          </a:stretch>
        </p:blipFill>
        <p:spPr>
          <a:xfrm>
            <a:off x="760333" y="1783676"/>
            <a:ext cx="5926455" cy="2868466"/>
          </a:xfrm>
          <a:prstGeom prst="rect">
            <a:avLst/>
          </a:prstGeom>
        </p:spPr>
      </p:pic>
      <p:pic>
        <p:nvPicPr>
          <p:cNvPr id="5" name="Image 1" descr="preencoded.png"/>
          <p:cNvPicPr>
            <a:picLocks noChangeAspect="1"/>
          </p:cNvPicPr>
          <p:nvPr/>
        </p:nvPicPr>
        <p:blipFill>
          <a:blip r:embed="rId4"/>
          <a:stretch>
            <a:fillRect/>
          </a:stretch>
        </p:blipFill>
        <p:spPr>
          <a:xfrm>
            <a:off x="6686788" y="1783676"/>
            <a:ext cx="7308652" cy="2868466"/>
          </a:xfrm>
          <a:prstGeom prst="rect">
            <a:avLst/>
          </a:prstGeom>
        </p:spPr>
      </p:pic>
      <p:pic>
        <p:nvPicPr>
          <p:cNvPr id="6" name="Image 2" descr="preencoded.png"/>
          <p:cNvPicPr>
            <a:picLocks noChangeAspect="1"/>
          </p:cNvPicPr>
          <p:nvPr/>
        </p:nvPicPr>
        <p:blipFill>
          <a:blip r:embed="rId5"/>
          <a:stretch>
            <a:fillRect/>
          </a:stretch>
        </p:blipFill>
        <p:spPr>
          <a:xfrm>
            <a:off x="760333" y="5028379"/>
            <a:ext cx="5842635" cy="2380522"/>
          </a:xfrm>
          <a:prstGeom prst="rect">
            <a:avLst/>
          </a:prstGeom>
        </p:spPr>
      </p:pic>
      <p:pic>
        <p:nvPicPr>
          <p:cNvPr id="7" name="Image 3" descr="preencoded.png"/>
          <p:cNvPicPr>
            <a:picLocks noChangeAspect="1"/>
          </p:cNvPicPr>
          <p:nvPr/>
        </p:nvPicPr>
        <p:blipFill>
          <a:blip r:embed="rId6"/>
          <a:stretch>
            <a:fillRect/>
          </a:stretch>
        </p:blipFill>
        <p:spPr>
          <a:xfrm>
            <a:off x="6863254" y="5028379"/>
            <a:ext cx="7392591" cy="2675703"/>
          </a:xfrm>
          <a:prstGeom prst="rect">
            <a:avLst/>
          </a:prstGeom>
        </p:spPr>
      </p:pic>
      <p:sp>
        <p:nvSpPr>
          <p:cNvPr id="8" name="Text 2"/>
          <p:cNvSpPr/>
          <p:nvPr/>
        </p:nvSpPr>
        <p:spPr>
          <a:xfrm>
            <a:off x="760333" y="7859399"/>
            <a:ext cx="10002260" cy="250865"/>
          </a:xfrm>
          <a:prstGeom prst="rect">
            <a:avLst/>
          </a:prstGeom>
          <a:noFill/>
          <a:ln/>
        </p:spPr>
        <p:txBody>
          <a:bodyPr wrap="none" lIns="0" tIns="0" rIns="0" bIns="0" rtlCol="0" anchor="t"/>
          <a:lstStyle/>
          <a:p>
            <a:pPr marL="0" indent="0" algn="l">
              <a:lnSpc>
                <a:spcPts val="1950"/>
              </a:lnSpc>
              <a:buNone/>
            </a:pPr>
            <a:r>
              <a:rPr lang="en-US" dirty="0">
                <a:solidFill>
                  <a:srgbClr val="00002E"/>
                </a:solidFill>
                <a:latin typeface="Arial" panose="020B0604020202020204" pitchFamily="34" charset="0"/>
                <a:ea typeface="PT Sans" pitchFamily="34" charset="-122"/>
                <a:cs typeface="Arial" panose="020B0604020202020204" pitchFamily="34" charset="0"/>
              </a:rPr>
              <a:t>Hình ảnh giao diện trang chủ, trang đăng bài. Thiết kế hiện đại, dễ sử dụng, tập trung vào trải nghiệm người dùng</a:t>
            </a:r>
            <a:r>
              <a:rPr lang="en-US" dirty="0">
                <a:solidFill>
                  <a:srgbClr val="00002E"/>
                </a:solidFill>
                <a:latin typeface="PT Sans" pitchFamily="34" charset="0"/>
                <a:ea typeface="PT Sans" pitchFamily="34" charset="-122"/>
                <a:cs typeface="PT Sans" pitchFamily="34" charset="-120"/>
              </a:rPr>
              <a:t>.</a:t>
            </a:r>
            <a:endParaRPr lang="en-US" dirty="0"/>
          </a:p>
        </p:txBody>
      </p:sp>
      <p:sp>
        <p:nvSpPr>
          <p:cNvPr id="9" name="Rectangle 8">
            <a:extLst>
              <a:ext uri="{FF2B5EF4-FFF2-40B4-BE49-F238E27FC236}">
                <a16:creationId xmlns:a16="http://schemas.microsoft.com/office/drawing/2014/main" id="{ECDBE951-2D58-6279-0F54-7DCB0CE54487}"/>
              </a:ext>
            </a:extLst>
          </p:cNvPr>
          <p:cNvSpPr/>
          <p:nvPr/>
        </p:nvSpPr>
        <p:spPr>
          <a:xfrm>
            <a:off x="12885683" y="7796713"/>
            <a:ext cx="1639614" cy="3135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38544" y="855107"/>
            <a:ext cx="6740604" cy="4828540"/>
          </a:xfrm>
          <a:prstGeom prst="rect">
            <a:avLst/>
          </a:prstGeom>
        </p:spPr>
      </p:pic>
      <p:pic>
        <p:nvPicPr>
          <p:cNvPr id="3" name="Image 1" descr="preencoded.png"/>
          <p:cNvPicPr>
            <a:picLocks noChangeAspect="1"/>
          </p:cNvPicPr>
          <p:nvPr/>
        </p:nvPicPr>
        <p:blipFill>
          <a:blip r:embed="rId4"/>
          <a:stretch>
            <a:fillRect/>
          </a:stretch>
        </p:blipFill>
        <p:spPr>
          <a:xfrm>
            <a:off x="7585948" y="1543705"/>
            <a:ext cx="6613528" cy="3451343"/>
          </a:xfrm>
          <a:prstGeom prst="rect">
            <a:avLst/>
          </a:prstGeom>
        </p:spPr>
      </p:pic>
      <p:sp>
        <p:nvSpPr>
          <p:cNvPr id="4" name="Text 0"/>
          <p:cNvSpPr/>
          <p:nvPr/>
        </p:nvSpPr>
        <p:spPr>
          <a:xfrm>
            <a:off x="7578328" y="4850963"/>
            <a:ext cx="6221968"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5" name="Text 1"/>
          <p:cNvSpPr/>
          <p:nvPr/>
        </p:nvSpPr>
        <p:spPr>
          <a:xfrm>
            <a:off x="438544" y="6206653"/>
            <a:ext cx="12954952" cy="335042"/>
          </a:xfrm>
          <a:prstGeom prst="rect">
            <a:avLst/>
          </a:prstGeom>
          <a:noFill/>
          <a:ln/>
        </p:spPr>
        <p:txBody>
          <a:bodyPr wrap="none" lIns="0" tIns="0" rIns="0" bIns="0" rtlCol="0" anchor="t"/>
          <a:lstStyle/>
          <a:p>
            <a:pPr marL="0" indent="0" algn="l">
              <a:lnSpc>
                <a:spcPts val="2600"/>
              </a:lnSpc>
              <a:buNone/>
            </a:pPr>
            <a:r>
              <a:rPr lang="en-US" dirty="0">
                <a:solidFill>
                  <a:srgbClr val="00002E"/>
                </a:solidFill>
                <a:latin typeface="Arial" panose="020B0604020202020204" pitchFamily="34" charset="0"/>
                <a:ea typeface="PT Sans" pitchFamily="34" charset="-122"/>
                <a:cs typeface="Arial" panose="020B0604020202020204" pitchFamily="34" charset="0"/>
              </a:rPr>
              <a:t>Giao diện trang chi tiết bài viết và trang trò chuyện trong diễn đàn. Tạo sự linh hoạt và tiện lợi cho các thành viên.</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B8E8A68-561A-13E1-4E23-8189FDF8F416}"/>
              </a:ext>
            </a:extLst>
          </p:cNvPr>
          <p:cNvSpPr/>
          <p:nvPr/>
        </p:nvSpPr>
        <p:spPr>
          <a:xfrm>
            <a:off x="12906703" y="7767145"/>
            <a:ext cx="1650125"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4" name="Text 0"/>
          <p:cNvSpPr/>
          <p:nvPr/>
        </p:nvSpPr>
        <p:spPr>
          <a:xfrm>
            <a:off x="418862" y="11964829"/>
            <a:ext cx="13792676" cy="167640"/>
          </a:xfrm>
          <a:prstGeom prst="rect">
            <a:avLst/>
          </a:prstGeom>
          <a:noFill/>
          <a:ln/>
        </p:spPr>
        <p:txBody>
          <a:bodyPr wrap="none" lIns="0" tIns="0" rIns="0" bIns="0" rtlCol="0" anchor="t"/>
          <a:lstStyle/>
          <a:p>
            <a:pPr marL="0" indent="0" algn="l">
              <a:lnSpc>
                <a:spcPts val="1300"/>
              </a:lnSpc>
              <a:buNone/>
            </a:pPr>
            <a:endParaRPr lang="en-US" sz="800" dirty="0"/>
          </a:p>
        </p:txBody>
      </p:sp>
      <p:sp>
        <p:nvSpPr>
          <p:cNvPr id="8" name="Rectangle 7">
            <a:extLst>
              <a:ext uri="{FF2B5EF4-FFF2-40B4-BE49-F238E27FC236}">
                <a16:creationId xmlns:a16="http://schemas.microsoft.com/office/drawing/2014/main" id="{8FFF00A2-9815-E4D9-5814-D90543ACD1C0}"/>
              </a:ext>
            </a:extLst>
          </p:cNvPr>
          <p:cNvSpPr/>
          <p:nvPr/>
        </p:nvSpPr>
        <p:spPr>
          <a:xfrm>
            <a:off x="12906703" y="7725103"/>
            <a:ext cx="1608083" cy="3993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9" name="TextBox 8">
            <a:extLst>
              <a:ext uri="{FF2B5EF4-FFF2-40B4-BE49-F238E27FC236}">
                <a16:creationId xmlns:a16="http://schemas.microsoft.com/office/drawing/2014/main" id="{94508602-025D-4401-CEDB-ED251814812A}"/>
              </a:ext>
            </a:extLst>
          </p:cNvPr>
          <p:cNvSpPr txBox="1"/>
          <p:nvPr/>
        </p:nvSpPr>
        <p:spPr>
          <a:xfrm>
            <a:off x="1396324" y="462455"/>
            <a:ext cx="4468448"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trị</a:t>
            </a:r>
            <a:endParaRPr lang="en-US" sz="26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B6FD6263-45C5-CC8F-51D7-4E0A9EAD68FD}"/>
              </a:ext>
            </a:extLst>
          </p:cNvPr>
          <p:cNvPicPr>
            <a:picLocks noChangeAspect="1"/>
          </p:cNvPicPr>
          <p:nvPr/>
        </p:nvPicPr>
        <p:blipFill>
          <a:blip r:embed="rId3"/>
          <a:stretch>
            <a:fillRect/>
          </a:stretch>
        </p:blipFill>
        <p:spPr>
          <a:xfrm>
            <a:off x="1681655" y="1347126"/>
            <a:ext cx="11782097" cy="572633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55CCE3-616E-083D-F3C7-3FE518F362F2}"/>
              </a:ext>
            </a:extLst>
          </p:cNvPr>
          <p:cNvSpPr/>
          <p:nvPr/>
        </p:nvSpPr>
        <p:spPr>
          <a:xfrm>
            <a:off x="12854151" y="7767145"/>
            <a:ext cx="1671145" cy="367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4" name="TextBox 3">
            <a:extLst>
              <a:ext uri="{FF2B5EF4-FFF2-40B4-BE49-F238E27FC236}">
                <a16:creationId xmlns:a16="http://schemas.microsoft.com/office/drawing/2014/main" id="{5570B60E-1469-4561-B0C4-EECF884BA302}"/>
              </a:ext>
            </a:extLst>
          </p:cNvPr>
          <p:cNvSpPr txBox="1"/>
          <p:nvPr/>
        </p:nvSpPr>
        <p:spPr>
          <a:xfrm>
            <a:off x="1270200" y="966950"/>
            <a:ext cx="5487951"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Chủ</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đề</a:t>
            </a:r>
            <a:endParaRPr lang="en-US" sz="2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767BAF7-9BE3-328B-B332-3EB374703637}"/>
              </a:ext>
            </a:extLst>
          </p:cNvPr>
          <p:cNvPicPr>
            <a:picLocks noChangeAspect="1"/>
          </p:cNvPicPr>
          <p:nvPr/>
        </p:nvPicPr>
        <p:blipFill>
          <a:blip r:embed="rId2"/>
          <a:stretch>
            <a:fillRect/>
          </a:stretch>
        </p:blipFill>
        <p:spPr>
          <a:xfrm>
            <a:off x="1692164" y="1686136"/>
            <a:ext cx="11540359" cy="5576514"/>
          </a:xfrm>
          <a:prstGeom prst="rect">
            <a:avLst/>
          </a:prstGeom>
        </p:spPr>
      </p:pic>
    </p:spTree>
    <p:extLst>
      <p:ext uri="{BB962C8B-B14F-4D97-AF65-F5344CB8AC3E}">
        <p14:creationId xmlns:p14="http://schemas.microsoft.com/office/powerpoint/2010/main" val="93381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652B00-6B7E-F4D5-F24E-267A68D8892B}"/>
              </a:ext>
            </a:extLst>
          </p:cNvPr>
          <p:cNvSpPr/>
          <p:nvPr/>
        </p:nvSpPr>
        <p:spPr>
          <a:xfrm>
            <a:off x="12906703" y="7777655"/>
            <a:ext cx="1618594" cy="33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4" name="TextBox 3">
            <a:extLst>
              <a:ext uri="{FF2B5EF4-FFF2-40B4-BE49-F238E27FC236}">
                <a16:creationId xmlns:a16="http://schemas.microsoft.com/office/drawing/2014/main" id="{4654F49C-17E2-2EAE-51C2-05038BE6210D}"/>
              </a:ext>
            </a:extLst>
          </p:cNvPr>
          <p:cNvSpPr txBox="1"/>
          <p:nvPr/>
        </p:nvSpPr>
        <p:spPr>
          <a:xfrm>
            <a:off x="1364793" y="845436"/>
            <a:ext cx="5487951"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Bài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Viết</a:t>
            </a:r>
            <a:endParaRPr lang="en-US" sz="2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19B5C2-9960-765F-6E90-E8539C2EB859}"/>
              </a:ext>
            </a:extLst>
          </p:cNvPr>
          <p:cNvPicPr>
            <a:picLocks noChangeAspect="1"/>
          </p:cNvPicPr>
          <p:nvPr/>
        </p:nvPicPr>
        <p:blipFill>
          <a:blip r:embed="rId2"/>
          <a:stretch>
            <a:fillRect/>
          </a:stretch>
        </p:blipFill>
        <p:spPr>
          <a:xfrm>
            <a:off x="1671145" y="1515583"/>
            <a:ext cx="11456276" cy="6062376"/>
          </a:xfrm>
          <a:prstGeom prst="rect">
            <a:avLst/>
          </a:prstGeom>
        </p:spPr>
      </p:pic>
    </p:spTree>
    <p:extLst>
      <p:ext uri="{BB962C8B-B14F-4D97-AF65-F5344CB8AC3E}">
        <p14:creationId xmlns:p14="http://schemas.microsoft.com/office/powerpoint/2010/main" val="2237849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3" descr="preencoded.png">
            <a:extLst>
              <a:ext uri="{FF2B5EF4-FFF2-40B4-BE49-F238E27FC236}">
                <a16:creationId xmlns:a16="http://schemas.microsoft.com/office/drawing/2014/main" id="{57DE7D11-F6B4-922D-C91E-0D3E59607D68}"/>
              </a:ext>
            </a:extLst>
          </p:cNvPr>
          <p:cNvPicPr>
            <a:picLocks noChangeAspect="1"/>
          </p:cNvPicPr>
          <p:nvPr/>
        </p:nvPicPr>
        <p:blipFill>
          <a:blip r:embed="rId2"/>
          <a:stretch>
            <a:fillRect/>
          </a:stretch>
        </p:blipFill>
        <p:spPr>
          <a:xfrm>
            <a:off x="1177044" y="1585915"/>
            <a:ext cx="12423458" cy="5714167"/>
          </a:xfrm>
          <a:prstGeom prst="rect">
            <a:avLst/>
          </a:prstGeom>
        </p:spPr>
      </p:pic>
      <p:sp>
        <p:nvSpPr>
          <p:cNvPr id="3" name="Rectangle 2">
            <a:extLst>
              <a:ext uri="{FF2B5EF4-FFF2-40B4-BE49-F238E27FC236}">
                <a16:creationId xmlns:a16="http://schemas.microsoft.com/office/drawing/2014/main" id="{778D1C1E-9952-D386-D068-331D7A78F6E9}"/>
              </a:ext>
            </a:extLst>
          </p:cNvPr>
          <p:cNvSpPr/>
          <p:nvPr/>
        </p:nvSpPr>
        <p:spPr>
          <a:xfrm>
            <a:off x="12875172" y="7767145"/>
            <a:ext cx="1639615" cy="3783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4" name="TextBox 3">
            <a:extLst>
              <a:ext uri="{FF2B5EF4-FFF2-40B4-BE49-F238E27FC236}">
                <a16:creationId xmlns:a16="http://schemas.microsoft.com/office/drawing/2014/main" id="{0C01DCD8-E678-C99B-9357-EB8FA6A1BEFB}"/>
              </a:ext>
            </a:extLst>
          </p:cNvPr>
          <p:cNvSpPr txBox="1"/>
          <p:nvPr/>
        </p:nvSpPr>
        <p:spPr>
          <a:xfrm>
            <a:off x="1175607" y="922073"/>
            <a:ext cx="6139593"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Người </a:t>
            </a:r>
            <a:r>
              <a:rPr lang="en-US" sz="2600" b="1" dirty="0" err="1">
                <a:latin typeface="Arial" panose="020B0604020202020204" pitchFamily="34" charset="0"/>
                <a:cs typeface="Arial" panose="020B0604020202020204" pitchFamily="34" charset="0"/>
              </a:rPr>
              <a:t>Dùng</a:t>
            </a:r>
            <a:endParaRPr lang="en-US"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2128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E705FB-7E6D-AAB1-4136-936D4378A9F0}"/>
              </a:ext>
            </a:extLst>
          </p:cNvPr>
          <p:cNvSpPr/>
          <p:nvPr/>
        </p:nvSpPr>
        <p:spPr>
          <a:xfrm>
            <a:off x="12838386" y="7756634"/>
            <a:ext cx="1676400" cy="3678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18</a:t>
            </a:r>
          </a:p>
        </p:txBody>
      </p:sp>
      <p:sp>
        <p:nvSpPr>
          <p:cNvPr id="4" name="TextBox 3">
            <a:extLst>
              <a:ext uri="{FF2B5EF4-FFF2-40B4-BE49-F238E27FC236}">
                <a16:creationId xmlns:a16="http://schemas.microsoft.com/office/drawing/2014/main" id="{BFDF96BD-BB54-8955-9136-DD64FC5D2F7A}"/>
              </a:ext>
            </a:extLst>
          </p:cNvPr>
          <p:cNvSpPr txBox="1"/>
          <p:nvPr/>
        </p:nvSpPr>
        <p:spPr>
          <a:xfrm>
            <a:off x="1364793" y="845436"/>
            <a:ext cx="5487951" cy="492443"/>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Giao </a:t>
            </a:r>
            <a:r>
              <a:rPr lang="en-US" sz="2600" b="1" dirty="0" err="1">
                <a:latin typeface="Arial" panose="020B0604020202020204" pitchFamily="34" charset="0"/>
                <a:cs typeface="Arial" panose="020B0604020202020204" pitchFamily="34" charset="0"/>
              </a:rPr>
              <a:t>diện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trang</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quản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lý</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ChatBot</a:t>
            </a:r>
            <a:endParaRPr lang="en-US" sz="2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660E955-9E61-919C-5640-E9C94DD7B2B3}"/>
              </a:ext>
            </a:extLst>
          </p:cNvPr>
          <p:cNvPicPr>
            <a:picLocks noChangeAspect="1"/>
          </p:cNvPicPr>
          <p:nvPr/>
        </p:nvPicPr>
        <p:blipFill>
          <a:blip r:embed="rId2"/>
          <a:stretch>
            <a:fillRect/>
          </a:stretch>
        </p:blipFill>
        <p:spPr>
          <a:xfrm>
            <a:off x="1553979" y="1651522"/>
            <a:ext cx="12561414" cy="5558576"/>
          </a:xfrm>
          <a:prstGeom prst="rect">
            <a:avLst/>
          </a:prstGeom>
        </p:spPr>
      </p:pic>
    </p:spTree>
    <p:extLst>
      <p:ext uri="{BB962C8B-B14F-4D97-AF65-F5344CB8AC3E}">
        <p14:creationId xmlns:p14="http://schemas.microsoft.com/office/powerpoint/2010/main" val="342355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363748"/>
            <a:ext cx="7717697" cy="1847731"/>
          </a:xfrm>
          <a:prstGeom prst="rect">
            <a:avLst/>
          </a:prstGeom>
          <a:noFill/>
          <a:ln/>
        </p:spPr>
        <p:txBody>
          <a:bodyPr wrap="square" lIns="0" tIns="0" rIns="0" bIns="0" rtlCol="0" anchor="t"/>
          <a:lstStyle/>
          <a:p>
            <a:pPr marL="0" indent="0" algn="l">
              <a:lnSpc>
                <a:spcPts val="4850"/>
              </a:lnSpc>
              <a:buNone/>
            </a:pPr>
            <a:r>
              <a:rPr lang="en-US" sz="4000" b="1" dirty="0">
                <a:solidFill>
                  <a:srgbClr val="00002E"/>
                </a:solidFill>
                <a:latin typeface="Nunito Semi Bold" pitchFamily="34" charset="0"/>
                <a:ea typeface="Nunito Semi Bold" pitchFamily="34" charset="-122"/>
                <a:cs typeface="Nunito Semi Bold" pitchFamily="34" charset="-120"/>
              </a:rPr>
              <a:t>Xây dựng diễn đàn trực tuyến cho sinh viên Trường Đại học Trà Vinh</a:t>
            </a:r>
            <a:endParaRPr lang="en-US" sz="4000" b="1" dirty="0"/>
          </a:p>
        </p:txBody>
      </p:sp>
      <p:sp>
        <p:nvSpPr>
          <p:cNvPr id="4" name="Text 1"/>
          <p:cNvSpPr/>
          <p:nvPr/>
        </p:nvSpPr>
        <p:spPr>
          <a:xfrm>
            <a:off x="837724" y="4114800"/>
            <a:ext cx="8043517" cy="3557752"/>
          </a:xfrm>
          <a:prstGeom prst="rect">
            <a:avLst/>
          </a:prstGeom>
          <a:noFill/>
          <a:ln/>
        </p:spPr>
        <p:txBody>
          <a:bodyPr wrap="square" lIns="0" tIns="0" rIns="0" bIns="0" rtlCol="0" anchor="t"/>
          <a:lstStyle/>
          <a:p>
            <a:pPr marL="0" indent="0" algn="just">
              <a:buNone/>
            </a:pPr>
            <a:r>
              <a:rPr lang="en-US" sz="2600" dirty="0">
                <a:solidFill>
                  <a:srgbClr val="00002E"/>
                </a:solidFill>
                <a:latin typeface="Arial" panose="020B0604020202020204" pitchFamily="34" charset="0"/>
                <a:ea typeface="PT Sans" pitchFamily="34" charset="-122"/>
                <a:cs typeface="Arial" panose="020B0604020202020204" pitchFamily="34" charset="0"/>
              </a:rPr>
              <a:t>	</a:t>
            </a:r>
            <a:r>
              <a:rPr lang="en-US" sz="2600" dirty="0" err="1">
                <a:solidFill>
                  <a:srgbClr val="00002E"/>
                </a:solidFill>
                <a:latin typeface="Arial" panose="020B0604020202020204" pitchFamily="34" charset="0"/>
                <a:ea typeface="PT Sans" pitchFamily="34" charset="-122"/>
                <a:cs typeface="Arial" panose="020B0604020202020204" pitchFamily="34" charset="0"/>
              </a:rPr>
              <a:t>Chào</a:t>
            </a:r>
            <a:r>
              <a:rPr lang="en-US" sz="2600" dirty="0">
                <a:solidFill>
                  <a:srgbClr val="00002E"/>
                </a:solidFill>
                <a:latin typeface="Arial" panose="020B0604020202020204" pitchFamily="34" charset="0"/>
                <a:ea typeface="PT Sans" pitchFamily="34" charset="-122"/>
                <a:cs typeface="Arial" panose="020B0604020202020204" pitchFamily="34" charset="0"/>
              </a:rPr>
              <a:t> mừng đến với buổi trình bày về dự án xây dựng diễn đàn trực tuyến dành riêng cho sinh viên Trường Đại học Trà Vinh.</a:t>
            </a:r>
          </a:p>
          <a:p>
            <a:pPr marL="0" indent="0" algn="just">
              <a:buNone/>
            </a:pPr>
            <a:r>
              <a:rPr lang="en-US" sz="2600" dirty="0">
                <a:solidFill>
                  <a:srgbClr val="00002E"/>
                </a:solidFill>
                <a:latin typeface="Arial" panose="020B0604020202020204" pitchFamily="34" charset="0"/>
                <a:ea typeface="PT Sans" pitchFamily="34" charset="-122"/>
                <a:cs typeface="Arial" panose="020B0604020202020204" pitchFamily="34" charset="0"/>
              </a:rPr>
              <a:t> </a:t>
            </a:r>
          </a:p>
          <a:p>
            <a:pPr marL="0" indent="0" algn="just">
              <a:buNone/>
            </a:pPr>
            <a:r>
              <a:rPr lang="en-US" sz="2600" dirty="0">
                <a:solidFill>
                  <a:srgbClr val="00002E"/>
                </a:solidFill>
                <a:latin typeface="Arial" panose="020B0604020202020204" pitchFamily="34" charset="0"/>
                <a:ea typeface="PT Sans" pitchFamily="34" charset="-122"/>
                <a:cs typeface="Arial" panose="020B0604020202020204" pitchFamily="34" charset="0"/>
              </a:rPr>
              <a:t>	</a:t>
            </a:r>
            <a:r>
              <a:rPr lang="en-US" sz="2600" dirty="0" err="1">
                <a:solidFill>
                  <a:srgbClr val="00002E"/>
                </a:solidFill>
                <a:latin typeface="Arial" panose="020B0604020202020204" pitchFamily="34" charset="0"/>
                <a:ea typeface="PT Sans" pitchFamily="34" charset="-122"/>
                <a:cs typeface="Arial" panose="020B0604020202020204" pitchFamily="34" charset="0"/>
              </a:rPr>
              <a:t>Dự</a:t>
            </a:r>
            <a:r>
              <a:rPr lang="en-US" sz="2600" dirty="0">
                <a:solidFill>
                  <a:srgbClr val="00002E"/>
                </a:solidFill>
                <a:latin typeface="Arial" panose="020B0604020202020204" pitchFamily="34" charset="0"/>
                <a:ea typeface="PT Sans" pitchFamily="34" charset="-122"/>
                <a:cs typeface="Arial" panose="020B0604020202020204" pitchFamily="34" charset="0"/>
              </a:rPr>
              <a:t> án này hướng đến việc tạo ra một không gian trực tuyến hiệu quả, thân thiện, nơi sinh viên có thể trao đổi kiến thức, chia sẻ kinh nghiệm và kết nối với nhau.</a:t>
            </a:r>
            <a:endParaRPr lang="en-US" sz="26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0C64CB9-7CF0-BD4E-25F1-1F41602149E1}"/>
              </a:ext>
            </a:extLst>
          </p:cNvPr>
          <p:cNvSpPr/>
          <p:nvPr/>
        </p:nvSpPr>
        <p:spPr>
          <a:xfrm>
            <a:off x="13306097" y="7945820"/>
            <a:ext cx="1324303" cy="273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63848" y="1102329"/>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Kết luận</a:t>
            </a:r>
            <a:endParaRPr lang="en-US" sz="3850" dirty="0">
              <a:latin typeface="Arial" panose="020B0604020202020204" pitchFamily="34" charset="0"/>
              <a:cs typeface="Arial" panose="020B0604020202020204" pitchFamily="34" charset="0"/>
            </a:endParaRPr>
          </a:p>
        </p:txBody>
      </p:sp>
      <p:sp>
        <p:nvSpPr>
          <p:cNvPr id="3" name="Text 1"/>
          <p:cNvSpPr/>
          <p:nvPr/>
        </p:nvSpPr>
        <p:spPr>
          <a:xfrm>
            <a:off x="963848" y="1979776"/>
            <a:ext cx="2464118" cy="308015"/>
          </a:xfrm>
          <a:prstGeom prst="rect">
            <a:avLst/>
          </a:prstGeom>
          <a:noFill/>
          <a:ln/>
        </p:spPr>
        <p:txBody>
          <a:bodyPr wrap="non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Kết quả kiểm thử</a:t>
            </a:r>
            <a:endParaRPr lang="en-US" sz="2600" dirty="0">
              <a:latin typeface="Arial" panose="020B0604020202020204" pitchFamily="34" charset="0"/>
              <a:cs typeface="Arial" panose="020B0604020202020204" pitchFamily="34" charset="0"/>
            </a:endParaRPr>
          </a:p>
        </p:txBody>
      </p:sp>
      <p:sp>
        <p:nvSpPr>
          <p:cNvPr id="4" name="Text 2"/>
          <p:cNvSpPr/>
          <p:nvPr/>
        </p:nvSpPr>
        <p:spPr>
          <a:xfrm>
            <a:off x="963848" y="2763797"/>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err="1">
                <a:solidFill>
                  <a:srgbClr val="00002E"/>
                </a:solidFill>
                <a:latin typeface="Arial" panose="020B0604020202020204" pitchFamily="34" charset="0"/>
                <a:ea typeface="PT Sans" pitchFamily="34" charset="-122"/>
                <a:cs typeface="Arial" panose="020B0604020202020204" pitchFamily="34" charset="0"/>
              </a:rPr>
              <a:t>Hệ</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thống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hoạt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động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ổn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định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đáp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ứng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yêu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cầu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chức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năng</a:t>
            </a:r>
            <a:r>
              <a:rPr lang="en-US" sz="2400" dirty="0">
                <a:solidFill>
                  <a:srgbClr val="00002E"/>
                </a:solidFill>
                <a:latin typeface="Arial" panose="020B0604020202020204" pitchFamily="34" charset="0"/>
                <a:ea typeface="PT Sans"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 3"/>
          <p:cNvSpPr/>
          <p:nvPr/>
        </p:nvSpPr>
        <p:spPr>
          <a:xfrm>
            <a:off x="963848" y="3333349"/>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Tốc độ tải trang nhanh, trải nghiệm người dùng tốt.</a:t>
            </a:r>
            <a:endParaRPr lang="en-US" sz="2400" dirty="0">
              <a:latin typeface="Arial" panose="020B0604020202020204" pitchFamily="34" charset="0"/>
              <a:cs typeface="Arial" panose="020B0604020202020204" pitchFamily="34" charset="0"/>
            </a:endParaRPr>
          </a:p>
        </p:txBody>
      </p:sp>
      <p:sp>
        <p:nvSpPr>
          <p:cNvPr id="6" name="Text 4"/>
          <p:cNvSpPr/>
          <p:nvPr/>
        </p:nvSpPr>
        <p:spPr>
          <a:xfrm>
            <a:off x="963848" y="3932158"/>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Đảm bảo an toàn thông tin, bảo mật tài khoản.</a:t>
            </a:r>
            <a:endParaRPr lang="en-US" sz="24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0A4E667-A26E-1249-8E77-BFA806ECF564}"/>
              </a:ext>
            </a:extLst>
          </p:cNvPr>
          <p:cNvSpPr/>
          <p:nvPr/>
        </p:nvSpPr>
        <p:spPr>
          <a:xfrm>
            <a:off x="12909806" y="7756634"/>
            <a:ext cx="1615491"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95324" y="1136333"/>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5. Hướng phát triển</a:t>
            </a:r>
            <a:endParaRPr lang="en-US" sz="385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4495324" y="2066330"/>
            <a:ext cx="1047274" cy="1256705"/>
          </a:xfrm>
          <a:prstGeom prst="rect">
            <a:avLst/>
          </a:prstGeom>
        </p:spPr>
      </p:pic>
      <p:sp>
        <p:nvSpPr>
          <p:cNvPr id="5" name="Text 1"/>
          <p:cNvSpPr/>
          <p:nvPr/>
        </p:nvSpPr>
        <p:spPr>
          <a:xfrm>
            <a:off x="5752028" y="2275761"/>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Livestream</a:t>
            </a:r>
            <a:endParaRPr lang="en-US" sz="2400" dirty="0">
              <a:latin typeface="Arial" panose="020B0604020202020204" pitchFamily="34" charset="0"/>
              <a:cs typeface="Arial" panose="020B0604020202020204" pitchFamily="34" charset="0"/>
            </a:endParaRPr>
          </a:p>
        </p:txBody>
      </p:sp>
      <p:sp>
        <p:nvSpPr>
          <p:cNvPr id="6" name="Text 2"/>
          <p:cNvSpPr/>
          <p:nvPr/>
        </p:nvSpPr>
        <p:spPr>
          <a:xfrm>
            <a:off x="5752028" y="2709386"/>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Tích hợp chức năng livestream cho các buổi hội thảo, chia sẻ kinh nghiệm.</a:t>
            </a:r>
            <a:endParaRPr lang="en-US" sz="2000" dirty="0">
              <a:latin typeface="Arial" panose="020B0604020202020204" pitchFamily="34" charset="0"/>
              <a:cs typeface="Arial" panose="020B0604020202020204" pitchFamily="34" charset="0"/>
            </a:endParaRPr>
          </a:p>
        </p:txBody>
      </p:sp>
      <p:pic>
        <p:nvPicPr>
          <p:cNvPr id="7" name="Image 2" descr="preencoded.png"/>
          <p:cNvPicPr>
            <a:picLocks noChangeAspect="1"/>
          </p:cNvPicPr>
          <p:nvPr/>
        </p:nvPicPr>
        <p:blipFill>
          <a:blip r:embed="rId5"/>
          <a:stretch>
            <a:fillRect/>
          </a:stretch>
        </p:blipFill>
        <p:spPr>
          <a:xfrm>
            <a:off x="4495324" y="3323034"/>
            <a:ext cx="1047274" cy="1256705"/>
          </a:xfrm>
          <a:prstGeom prst="rect">
            <a:avLst/>
          </a:prstGeom>
        </p:spPr>
      </p:pic>
      <p:sp>
        <p:nvSpPr>
          <p:cNvPr id="8" name="Text 3"/>
          <p:cNvSpPr/>
          <p:nvPr/>
        </p:nvSpPr>
        <p:spPr>
          <a:xfrm>
            <a:off x="5752028" y="3532465"/>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Mobile App</a:t>
            </a:r>
            <a:endParaRPr lang="en-US" sz="2400" dirty="0">
              <a:latin typeface="Arial" panose="020B0604020202020204" pitchFamily="34" charset="0"/>
              <a:cs typeface="Arial" panose="020B0604020202020204" pitchFamily="34" charset="0"/>
            </a:endParaRPr>
          </a:p>
        </p:txBody>
      </p:sp>
      <p:sp>
        <p:nvSpPr>
          <p:cNvPr id="9" name="Text 4"/>
          <p:cNvSpPr/>
          <p:nvPr/>
        </p:nvSpPr>
        <p:spPr>
          <a:xfrm>
            <a:off x="5752028" y="3966091"/>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Phát triển ứng dụng di động, tăng tính tiện lợi cho người dùng.</a:t>
            </a:r>
            <a:endParaRPr lang="en-US" sz="2000" dirty="0">
              <a:latin typeface="Arial" panose="020B0604020202020204" pitchFamily="34" charset="0"/>
              <a:cs typeface="Arial" panose="020B0604020202020204" pitchFamily="34" charset="0"/>
            </a:endParaRPr>
          </a:p>
        </p:txBody>
      </p:sp>
      <p:pic>
        <p:nvPicPr>
          <p:cNvPr id="10" name="Image 3" descr="preencoded.png"/>
          <p:cNvPicPr>
            <a:picLocks noChangeAspect="1"/>
          </p:cNvPicPr>
          <p:nvPr/>
        </p:nvPicPr>
        <p:blipFill>
          <a:blip r:embed="rId6"/>
          <a:stretch>
            <a:fillRect/>
          </a:stretch>
        </p:blipFill>
        <p:spPr>
          <a:xfrm>
            <a:off x="4495324" y="4579739"/>
            <a:ext cx="1047274" cy="1256705"/>
          </a:xfrm>
          <a:prstGeom prst="rect">
            <a:avLst/>
          </a:prstGeom>
        </p:spPr>
      </p:pic>
      <p:sp>
        <p:nvSpPr>
          <p:cNvPr id="11" name="Text 5"/>
          <p:cNvSpPr/>
          <p:nvPr/>
        </p:nvSpPr>
        <p:spPr>
          <a:xfrm>
            <a:off x="5752028" y="4789170"/>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AI Chatbot</a:t>
            </a:r>
            <a:endParaRPr lang="en-US" sz="2400" dirty="0">
              <a:latin typeface="Arial" panose="020B0604020202020204" pitchFamily="34" charset="0"/>
              <a:cs typeface="Arial" panose="020B0604020202020204" pitchFamily="34" charset="0"/>
            </a:endParaRPr>
          </a:p>
        </p:txBody>
      </p:sp>
      <p:sp>
        <p:nvSpPr>
          <p:cNvPr id="12" name="Text 6"/>
          <p:cNvSpPr/>
          <p:nvPr/>
        </p:nvSpPr>
        <p:spPr>
          <a:xfrm>
            <a:off x="5752028" y="5222796"/>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Cải tiến chatbot thông minh hơn với AI học máy, hỗ trợ đa dạng câu hỏi.</a:t>
            </a:r>
            <a:endParaRPr lang="en-US" sz="2000" dirty="0">
              <a:latin typeface="Arial" panose="020B0604020202020204" pitchFamily="34" charset="0"/>
              <a:cs typeface="Arial" panose="020B0604020202020204" pitchFamily="34" charset="0"/>
            </a:endParaRPr>
          </a:p>
        </p:txBody>
      </p:sp>
      <p:pic>
        <p:nvPicPr>
          <p:cNvPr id="13" name="Image 4" descr="preencoded.png"/>
          <p:cNvPicPr>
            <a:picLocks noChangeAspect="1"/>
          </p:cNvPicPr>
          <p:nvPr/>
        </p:nvPicPr>
        <p:blipFill>
          <a:blip r:embed="rId7"/>
          <a:stretch>
            <a:fillRect/>
          </a:stretch>
        </p:blipFill>
        <p:spPr>
          <a:xfrm>
            <a:off x="4495324" y="5836444"/>
            <a:ext cx="1047274" cy="1256705"/>
          </a:xfrm>
          <a:prstGeom prst="rect">
            <a:avLst/>
          </a:prstGeom>
        </p:spPr>
      </p:pic>
      <p:sp>
        <p:nvSpPr>
          <p:cNvPr id="14" name="Text 7"/>
          <p:cNvSpPr/>
          <p:nvPr/>
        </p:nvSpPr>
        <p:spPr>
          <a:xfrm>
            <a:off x="5752028" y="6045875"/>
            <a:ext cx="2464118" cy="308015"/>
          </a:xfrm>
          <a:prstGeom prst="rect">
            <a:avLst/>
          </a:prstGeom>
          <a:noFill/>
          <a:ln/>
        </p:spPr>
        <p:txBody>
          <a:bodyPr wrap="none" lIns="0" tIns="0" rIns="0" bIns="0" rtlCol="0" anchor="t"/>
          <a:lstStyle/>
          <a:p>
            <a:pPr marL="0" indent="0" algn="l">
              <a:lnSpc>
                <a:spcPts val="2400"/>
              </a:lnSpc>
              <a:buNone/>
            </a:pPr>
            <a:r>
              <a:rPr lang="en-US" sz="2400" dirty="0">
                <a:solidFill>
                  <a:srgbClr val="00002E"/>
                </a:solidFill>
                <a:latin typeface="Arial" panose="020B0604020202020204" pitchFamily="34" charset="0"/>
                <a:ea typeface="Nunito Semi Bold" pitchFamily="34" charset="-122"/>
                <a:cs typeface="Arial" panose="020B0604020202020204" pitchFamily="34" charset="0"/>
              </a:rPr>
              <a:t>Liên kết hệ thống</a:t>
            </a:r>
            <a:endParaRPr lang="en-US" sz="2400" dirty="0">
              <a:latin typeface="Arial" panose="020B0604020202020204" pitchFamily="34" charset="0"/>
              <a:cs typeface="Arial" panose="020B0604020202020204" pitchFamily="34" charset="0"/>
            </a:endParaRPr>
          </a:p>
        </p:txBody>
      </p:sp>
      <p:sp>
        <p:nvSpPr>
          <p:cNvPr id="15" name="Text 8"/>
          <p:cNvSpPr/>
          <p:nvPr/>
        </p:nvSpPr>
        <p:spPr>
          <a:xfrm>
            <a:off x="5752028" y="6479500"/>
            <a:ext cx="8040648"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Kết nối với LMS hoặc cổng thông tin sinh viên, tạo hệ sinh thái học tập toàn diện.</a:t>
            </a:r>
            <a:endParaRPr lang="en-US" sz="2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815C3AD7-5C1F-307A-5971-79C964AB8BD4}"/>
              </a:ext>
            </a:extLst>
          </p:cNvPr>
          <p:cNvSpPr/>
          <p:nvPr/>
        </p:nvSpPr>
        <p:spPr>
          <a:xfrm>
            <a:off x="12896193" y="7808487"/>
            <a:ext cx="1679503"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3" name="Text 0"/>
          <p:cNvSpPr/>
          <p:nvPr/>
        </p:nvSpPr>
        <p:spPr>
          <a:xfrm>
            <a:off x="837724" y="3307378"/>
            <a:ext cx="4935260"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Kết luận và lời cảm ơn</a:t>
            </a:r>
            <a:endParaRPr lang="en-US" sz="3850" dirty="0">
              <a:latin typeface="Arial" panose="020B0604020202020204" pitchFamily="34" charset="0"/>
              <a:cs typeface="Arial" panose="020B0604020202020204" pitchFamily="34" charset="0"/>
            </a:endParaRPr>
          </a:p>
        </p:txBody>
      </p:sp>
      <p:sp>
        <p:nvSpPr>
          <p:cNvPr id="4" name="Text 1"/>
          <p:cNvSpPr/>
          <p:nvPr/>
        </p:nvSpPr>
        <p:spPr>
          <a:xfrm>
            <a:off x="501393" y="4087522"/>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Diễn đàn trực tuyến là giải pháp hiệu quả để tăng cường kết nối và hỗ trợ học tập cho sinh viên TVU.</a:t>
            </a:r>
            <a:endParaRPr lang="en-US" sz="2400" dirty="0">
              <a:latin typeface="Arial" panose="020B0604020202020204" pitchFamily="34" charset="0"/>
              <a:cs typeface="Arial" panose="020B0604020202020204" pitchFamily="34" charset="0"/>
            </a:endParaRPr>
          </a:p>
        </p:txBody>
      </p:sp>
      <p:sp>
        <p:nvSpPr>
          <p:cNvPr id="5" name="Text 2"/>
          <p:cNvSpPr/>
          <p:nvPr/>
        </p:nvSpPr>
        <p:spPr>
          <a:xfrm>
            <a:off x="501393" y="4672851"/>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Dự án đã đạt được những kết quả khả quan, nhận được phản hồi tích cực từ người dùng.</a:t>
            </a:r>
            <a:endParaRPr lang="en-US" sz="2400" dirty="0">
              <a:latin typeface="Arial" panose="020B0604020202020204" pitchFamily="34" charset="0"/>
              <a:cs typeface="Arial" panose="020B0604020202020204" pitchFamily="34" charset="0"/>
            </a:endParaRPr>
          </a:p>
        </p:txBody>
      </p:sp>
      <p:sp>
        <p:nvSpPr>
          <p:cNvPr id="6" name="Text 3"/>
          <p:cNvSpPr/>
          <p:nvPr/>
        </p:nvSpPr>
        <p:spPr>
          <a:xfrm>
            <a:off x="501393" y="5279788"/>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2400" dirty="0">
                <a:solidFill>
                  <a:srgbClr val="00002E"/>
                </a:solidFill>
                <a:latin typeface="Arial" panose="020B0604020202020204" pitchFamily="34" charset="0"/>
                <a:ea typeface="PT Sans" pitchFamily="34" charset="-122"/>
                <a:cs typeface="Arial" panose="020B0604020202020204" pitchFamily="34" charset="0"/>
              </a:rPr>
              <a:t>Tiếp tục phát triển và mở rộng các chức năng để đáp ứng nhu cầu ngày càng cao của sinh viên.</a:t>
            </a:r>
            <a:endParaRPr lang="en-US" sz="2400" dirty="0">
              <a:latin typeface="Arial" panose="020B0604020202020204" pitchFamily="34" charset="0"/>
              <a:cs typeface="Arial" panose="020B0604020202020204" pitchFamily="34" charset="0"/>
            </a:endParaRPr>
          </a:p>
        </p:txBody>
      </p:sp>
      <p:sp>
        <p:nvSpPr>
          <p:cNvPr id="7" name="Text 4"/>
          <p:cNvSpPr/>
          <p:nvPr/>
        </p:nvSpPr>
        <p:spPr>
          <a:xfrm>
            <a:off x="837724" y="6062988"/>
            <a:ext cx="12954952" cy="335042"/>
          </a:xfrm>
          <a:prstGeom prst="rect">
            <a:avLst/>
          </a:prstGeom>
          <a:noFill/>
          <a:ln/>
        </p:spPr>
        <p:txBody>
          <a:bodyPr wrap="none" lIns="0" tIns="0" rIns="0" bIns="0" rtlCol="0" anchor="t"/>
          <a:lstStyle/>
          <a:p>
            <a:pPr marL="0" indent="0" algn="l">
              <a:lnSpc>
                <a:spcPts val="2600"/>
              </a:lnSpc>
              <a:buNone/>
            </a:pPr>
            <a:r>
              <a:rPr lang="en-US" sz="2000" dirty="0">
                <a:solidFill>
                  <a:srgbClr val="00002E"/>
                </a:solidFill>
                <a:latin typeface="Arial" panose="020B0604020202020204" pitchFamily="34" charset="0"/>
                <a:ea typeface="PT Sans" pitchFamily="34" charset="-122"/>
                <a:cs typeface="Arial" panose="020B0604020202020204" pitchFamily="34" charset="0"/>
              </a:rPr>
              <a:t>Xin chân thành cảm ơn quý thầy cô, các bạn sinh viên đã lắng nghe. Mọi ý kiến đóng góp đều được trân trọng.</a:t>
            </a:r>
            <a:endParaRPr lang="en-US" sz="2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E678D7A-A302-0D6E-3E27-EC12A49B82DE}"/>
              </a:ext>
            </a:extLst>
          </p:cNvPr>
          <p:cNvSpPr/>
          <p:nvPr/>
        </p:nvSpPr>
        <p:spPr>
          <a:xfrm>
            <a:off x="12843641" y="7788166"/>
            <a:ext cx="1639614"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595610"/>
            <a:ext cx="9930051"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Tổng quan dự án: Tóm tắt nội dung trình bày</a:t>
            </a:r>
            <a:endParaRPr lang="en-US" sz="3850" dirty="0">
              <a:latin typeface="Arial" panose="020B0604020202020204" pitchFamily="34" charset="0"/>
              <a:cs typeface="Arial" panose="020B0604020202020204" pitchFamily="34" charset="0"/>
            </a:endParaRPr>
          </a:p>
        </p:txBody>
      </p:sp>
      <p:sp>
        <p:nvSpPr>
          <p:cNvPr id="3" name="Shape 1"/>
          <p:cNvSpPr/>
          <p:nvPr/>
        </p:nvSpPr>
        <p:spPr>
          <a:xfrm>
            <a:off x="837724" y="1692950"/>
            <a:ext cx="471249" cy="471249"/>
          </a:xfrm>
          <a:prstGeom prst="roundRect">
            <a:avLst>
              <a:gd name="adj" fmla="val 66671"/>
            </a:avLst>
          </a:prstGeom>
          <a:solidFill>
            <a:srgbClr val="F3F3FF"/>
          </a:solidFill>
          <a:ln w="22860">
            <a:solidFill>
              <a:srgbClr val="2D4DF2"/>
            </a:solidFill>
            <a:prstDash val="solid"/>
          </a:ln>
        </p:spPr>
        <p:txBody>
          <a:bodyPr/>
          <a:lstStyle/>
          <a:p>
            <a:endParaRPr lang="en-US"/>
          </a:p>
        </p:txBody>
      </p:sp>
      <p:sp>
        <p:nvSpPr>
          <p:cNvPr id="4" name="Text 2"/>
          <p:cNvSpPr/>
          <p:nvPr/>
        </p:nvSpPr>
        <p:spPr>
          <a:xfrm>
            <a:off x="925532" y="1743789"/>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1</a:t>
            </a:r>
            <a:endParaRPr lang="en-US" sz="2300" dirty="0"/>
          </a:p>
        </p:txBody>
      </p:sp>
      <p:sp>
        <p:nvSpPr>
          <p:cNvPr id="5" name="Text 3"/>
          <p:cNvSpPr/>
          <p:nvPr/>
        </p:nvSpPr>
        <p:spPr>
          <a:xfrm>
            <a:off x="1518404" y="1764863"/>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Arial" panose="020B0604020202020204" pitchFamily="34" charset="0"/>
                <a:ea typeface="Nunito Semi Bold" pitchFamily="34" charset="-122"/>
                <a:cs typeface="Arial" panose="020B0604020202020204" pitchFamily="34" charset="0"/>
              </a:rPr>
              <a:t>Lý do chọn đề tài</a:t>
            </a:r>
            <a:endParaRPr lang="en-US" sz="3000" dirty="0">
              <a:latin typeface="Arial" panose="020B0604020202020204" pitchFamily="34" charset="0"/>
              <a:cs typeface="Arial" panose="020B0604020202020204" pitchFamily="34" charset="0"/>
            </a:endParaRPr>
          </a:p>
        </p:txBody>
      </p:sp>
      <p:sp>
        <p:nvSpPr>
          <p:cNvPr id="6" name="Text 4"/>
          <p:cNvSpPr/>
          <p:nvPr/>
        </p:nvSpPr>
        <p:spPr>
          <a:xfrm>
            <a:off x="1518404" y="2198489"/>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Nhu cầu cấp thiết về một nền tảng trao đổi thông tin hiệu quả, thân thiện cho sinh viên TVU.</a:t>
            </a:r>
            <a:endParaRPr lang="en-US" sz="2400" dirty="0">
              <a:latin typeface="Arial" panose="020B0604020202020204" pitchFamily="34" charset="0"/>
              <a:cs typeface="Arial" panose="020B0604020202020204" pitchFamily="34" charset="0"/>
            </a:endParaRPr>
          </a:p>
        </p:txBody>
      </p:sp>
      <p:sp>
        <p:nvSpPr>
          <p:cNvPr id="7" name="Shape 5"/>
          <p:cNvSpPr/>
          <p:nvPr/>
        </p:nvSpPr>
        <p:spPr>
          <a:xfrm>
            <a:off x="837724" y="2952393"/>
            <a:ext cx="471249" cy="471249"/>
          </a:xfrm>
          <a:prstGeom prst="roundRect">
            <a:avLst>
              <a:gd name="adj" fmla="val 66671"/>
            </a:avLst>
          </a:prstGeom>
          <a:solidFill>
            <a:srgbClr val="F3F3FF"/>
          </a:solidFill>
          <a:ln w="22860">
            <a:solidFill>
              <a:srgbClr val="018CE1"/>
            </a:solidFill>
            <a:prstDash val="solid"/>
          </a:ln>
        </p:spPr>
        <p:txBody>
          <a:bodyPr/>
          <a:lstStyle/>
          <a:p>
            <a:endParaRPr lang="en-US"/>
          </a:p>
        </p:txBody>
      </p:sp>
      <p:sp>
        <p:nvSpPr>
          <p:cNvPr id="8" name="Text 6"/>
          <p:cNvSpPr/>
          <p:nvPr/>
        </p:nvSpPr>
        <p:spPr>
          <a:xfrm>
            <a:off x="925532" y="3003233"/>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2</a:t>
            </a:r>
            <a:endParaRPr lang="en-US" sz="2300" dirty="0"/>
          </a:p>
        </p:txBody>
      </p:sp>
      <p:sp>
        <p:nvSpPr>
          <p:cNvPr id="9" name="Text 7"/>
          <p:cNvSpPr/>
          <p:nvPr/>
        </p:nvSpPr>
        <p:spPr>
          <a:xfrm>
            <a:off x="1518404" y="3024307"/>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Nunito Semi Bold" pitchFamily="34" charset="0"/>
                <a:ea typeface="Nunito Semi Bold" pitchFamily="34" charset="-122"/>
                <a:cs typeface="Nunito Semi Bold" pitchFamily="34" charset="-120"/>
              </a:rPr>
              <a:t>Công nghệ sử dụng</a:t>
            </a:r>
            <a:endParaRPr lang="en-US" sz="3000" dirty="0"/>
          </a:p>
        </p:txBody>
      </p:sp>
      <p:sp>
        <p:nvSpPr>
          <p:cNvPr id="10" name="Text 8"/>
          <p:cNvSpPr/>
          <p:nvPr/>
        </p:nvSpPr>
        <p:spPr>
          <a:xfrm>
            <a:off x="1518404" y="3457932"/>
            <a:ext cx="12274272" cy="335042"/>
          </a:xfrm>
          <a:prstGeom prst="rect">
            <a:avLst/>
          </a:prstGeom>
          <a:noFill/>
          <a:ln/>
        </p:spPr>
        <p:txBody>
          <a:bodyPr wrap="none" lIns="0" tIns="0" rIns="0" bIns="0" rtlCol="0" anchor="t"/>
          <a:lstStyle/>
          <a:p>
            <a:pPr marL="0" indent="0" algn="l">
              <a:lnSpc>
                <a:spcPts val="2600"/>
              </a:lnSpc>
              <a:buNone/>
            </a:pPr>
            <a:r>
              <a:rPr lang="en-US" sz="2600" dirty="0">
                <a:solidFill>
                  <a:srgbClr val="00002E"/>
                </a:solidFill>
                <a:latin typeface="Arial" panose="020B0604020202020204" pitchFamily="34" charset="0"/>
                <a:ea typeface="PT Sans" pitchFamily="34" charset="-122"/>
                <a:cs typeface="Arial" panose="020B0604020202020204" pitchFamily="34" charset="0"/>
              </a:rPr>
              <a:t>Các </a:t>
            </a:r>
            <a:r>
              <a:rPr lang="en-US" sz="2400" dirty="0">
                <a:solidFill>
                  <a:srgbClr val="00002E"/>
                </a:solidFill>
                <a:latin typeface="Arial" panose="020B0604020202020204" pitchFamily="34" charset="0"/>
                <a:ea typeface="PT Sans" pitchFamily="34" charset="-122"/>
                <a:cs typeface="Arial" panose="020B0604020202020204" pitchFamily="34" charset="0"/>
              </a:rPr>
              <a:t>công</a:t>
            </a:r>
            <a:r>
              <a:rPr lang="en-US" sz="2600" dirty="0">
                <a:solidFill>
                  <a:srgbClr val="00002E"/>
                </a:solidFill>
                <a:latin typeface="Arial" panose="020B0604020202020204" pitchFamily="34" charset="0"/>
                <a:ea typeface="PT Sans" pitchFamily="34" charset="-122"/>
                <a:cs typeface="Arial" panose="020B0604020202020204" pitchFamily="34" charset="0"/>
              </a:rPr>
              <a:t> nghệ tiên tiến, phù hợp với yêu cầu dự án, đảm bảo tính ổn định và bảo mật.</a:t>
            </a:r>
            <a:endParaRPr lang="en-US" sz="2600" dirty="0">
              <a:latin typeface="Arial" panose="020B0604020202020204" pitchFamily="34" charset="0"/>
              <a:cs typeface="Arial" panose="020B0604020202020204" pitchFamily="34" charset="0"/>
            </a:endParaRPr>
          </a:p>
        </p:txBody>
      </p:sp>
      <p:sp>
        <p:nvSpPr>
          <p:cNvPr id="11" name="Shape 9"/>
          <p:cNvSpPr/>
          <p:nvPr/>
        </p:nvSpPr>
        <p:spPr>
          <a:xfrm>
            <a:off x="837724" y="4211836"/>
            <a:ext cx="471249" cy="471249"/>
          </a:xfrm>
          <a:prstGeom prst="roundRect">
            <a:avLst>
              <a:gd name="adj" fmla="val 66671"/>
            </a:avLst>
          </a:prstGeom>
          <a:solidFill>
            <a:srgbClr val="F3F3FF"/>
          </a:solidFill>
          <a:ln w="22860">
            <a:solidFill>
              <a:srgbClr val="DA33BF"/>
            </a:solidFill>
            <a:prstDash val="solid"/>
          </a:ln>
        </p:spPr>
        <p:txBody>
          <a:bodyPr/>
          <a:lstStyle/>
          <a:p>
            <a:endParaRPr lang="en-US"/>
          </a:p>
        </p:txBody>
      </p:sp>
      <p:sp>
        <p:nvSpPr>
          <p:cNvPr id="12" name="Text 10"/>
          <p:cNvSpPr/>
          <p:nvPr/>
        </p:nvSpPr>
        <p:spPr>
          <a:xfrm>
            <a:off x="925532" y="4262676"/>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3</a:t>
            </a:r>
            <a:endParaRPr lang="en-US" sz="2300" dirty="0"/>
          </a:p>
        </p:txBody>
      </p:sp>
      <p:sp>
        <p:nvSpPr>
          <p:cNvPr id="13" name="Text 11"/>
          <p:cNvSpPr/>
          <p:nvPr/>
        </p:nvSpPr>
        <p:spPr>
          <a:xfrm>
            <a:off x="1518404" y="4283750"/>
            <a:ext cx="2464118" cy="308015"/>
          </a:xfrm>
          <a:prstGeom prst="rect">
            <a:avLst/>
          </a:prstGeom>
          <a:noFill/>
          <a:ln/>
        </p:spPr>
        <p:txBody>
          <a:bodyPr wrap="none" lIns="0" tIns="0" rIns="0" bIns="0" rtlCol="0" anchor="t"/>
          <a:lstStyle/>
          <a:p>
            <a:pPr marL="0" indent="0" algn="l">
              <a:lnSpc>
                <a:spcPts val="2400"/>
              </a:lnSpc>
              <a:buNone/>
            </a:pPr>
            <a:r>
              <a:rPr lang="en-US" sz="3000" dirty="0" err="1">
                <a:solidFill>
                  <a:srgbClr val="00002E"/>
                </a:solidFill>
                <a:latin typeface="Arial" panose="020B0604020202020204" pitchFamily="34" charset="0"/>
                <a:ea typeface="Nunito Semi Bold" pitchFamily="34" charset="-122"/>
                <a:cs typeface="Arial" panose="020B0604020202020204" pitchFamily="34" charset="0"/>
              </a:rPr>
              <a:t>Thiết</a:t>
            </a:r>
            <a:r>
              <a:rPr lang="en-US" sz="3000" dirty="0">
                <a:solidFill>
                  <a:srgbClr val="00002E"/>
                </a:solidFill>
                <a:latin typeface="Arial" panose="020B0604020202020204" pitchFamily="34" charset="0"/>
                <a:ea typeface="Nunito Semi Bold" pitchFamily="34" charset="-122"/>
                <a:cs typeface="Arial" panose="020B0604020202020204" pitchFamily="34" charset="0"/>
              </a:rPr>
              <a:t> </a:t>
            </a:r>
            <a:r>
              <a:rPr lang="en-US" sz="3000" dirty="0" err="1">
                <a:solidFill>
                  <a:srgbClr val="00002E"/>
                </a:solidFill>
                <a:latin typeface="Arial" panose="020B0604020202020204" pitchFamily="34" charset="0"/>
                <a:ea typeface="Nunito Semi Bold" pitchFamily="34" charset="-122"/>
                <a:cs typeface="Arial" panose="020B0604020202020204" pitchFamily="34" charset="0"/>
              </a:rPr>
              <a:t>kế</a:t>
            </a:r>
            <a:r>
              <a:rPr lang="en-US" sz="3000" dirty="0">
                <a:solidFill>
                  <a:srgbClr val="00002E"/>
                </a:solidFill>
                <a:latin typeface="Arial" panose="020B0604020202020204" pitchFamily="34" charset="0"/>
                <a:ea typeface="Nunito Semi Bold" pitchFamily="34" charset="-122"/>
                <a:cs typeface="Arial" panose="020B0604020202020204" pitchFamily="34" charset="0"/>
              </a:rPr>
              <a:t> </a:t>
            </a:r>
            <a:r>
              <a:rPr lang="en-US" sz="3000" dirty="0" err="1">
                <a:solidFill>
                  <a:srgbClr val="00002E"/>
                </a:solidFill>
                <a:latin typeface="Arial" panose="020B0604020202020204" pitchFamily="34" charset="0"/>
                <a:ea typeface="Nunito Semi Bold" pitchFamily="34" charset="-122"/>
                <a:cs typeface="Arial" panose="020B0604020202020204" pitchFamily="34" charset="0"/>
              </a:rPr>
              <a:t>hệ</a:t>
            </a:r>
            <a:r>
              <a:rPr lang="en-US" sz="3000" dirty="0">
                <a:solidFill>
                  <a:srgbClr val="00002E"/>
                </a:solidFill>
                <a:latin typeface="Arial" panose="020B0604020202020204" pitchFamily="34" charset="0"/>
                <a:ea typeface="Nunito Semi Bold" pitchFamily="34" charset="-122"/>
                <a:cs typeface="Arial" panose="020B0604020202020204" pitchFamily="34" charset="0"/>
              </a:rPr>
              <a:t> </a:t>
            </a:r>
            <a:r>
              <a:rPr lang="en-US" sz="3000" dirty="0" err="1">
                <a:solidFill>
                  <a:srgbClr val="00002E"/>
                </a:solidFill>
                <a:latin typeface="Arial" panose="020B0604020202020204" pitchFamily="34" charset="0"/>
                <a:ea typeface="Nunito Semi Bold" pitchFamily="34" charset="-122"/>
                <a:cs typeface="Arial" panose="020B0604020202020204" pitchFamily="34" charset="0"/>
              </a:rPr>
              <a:t>thống</a:t>
            </a:r>
            <a:endParaRPr lang="en-US" sz="3000" dirty="0">
              <a:latin typeface="Arial" panose="020B0604020202020204" pitchFamily="34" charset="0"/>
              <a:cs typeface="Arial" panose="020B0604020202020204" pitchFamily="34" charset="0"/>
            </a:endParaRPr>
          </a:p>
        </p:txBody>
      </p:sp>
      <p:sp>
        <p:nvSpPr>
          <p:cNvPr id="14" name="Text 12"/>
          <p:cNvSpPr/>
          <p:nvPr/>
        </p:nvSpPr>
        <p:spPr>
          <a:xfrm>
            <a:off x="1518404" y="4717375"/>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Cấu trúc hệ thống được thiết kế tối ưu, đáp ứng nhu cầu người dùng và dễ dàng mở rộng.</a:t>
            </a:r>
            <a:endParaRPr lang="en-US" sz="2400" dirty="0">
              <a:latin typeface="Arial" panose="020B0604020202020204" pitchFamily="34" charset="0"/>
              <a:cs typeface="Arial" panose="020B0604020202020204" pitchFamily="34" charset="0"/>
            </a:endParaRPr>
          </a:p>
        </p:txBody>
      </p:sp>
      <p:sp>
        <p:nvSpPr>
          <p:cNvPr id="15" name="Shape 13"/>
          <p:cNvSpPr/>
          <p:nvPr/>
        </p:nvSpPr>
        <p:spPr>
          <a:xfrm>
            <a:off x="837724" y="5471279"/>
            <a:ext cx="471249" cy="471249"/>
          </a:xfrm>
          <a:prstGeom prst="roundRect">
            <a:avLst>
              <a:gd name="adj" fmla="val 66671"/>
            </a:avLst>
          </a:prstGeom>
          <a:solidFill>
            <a:srgbClr val="F3F3FF"/>
          </a:solidFill>
          <a:ln w="22860">
            <a:solidFill>
              <a:srgbClr val="2D4DF2"/>
            </a:solidFill>
            <a:prstDash val="solid"/>
          </a:ln>
        </p:spPr>
        <p:txBody>
          <a:bodyPr/>
          <a:lstStyle/>
          <a:p>
            <a:endParaRPr lang="en-US"/>
          </a:p>
        </p:txBody>
      </p:sp>
      <p:sp>
        <p:nvSpPr>
          <p:cNvPr id="16" name="Text 14"/>
          <p:cNvSpPr/>
          <p:nvPr/>
        </p:nvSpPr>
        <p:spPr>
          <a:xfrm>
            <a:off x="925532" y="5522119"/>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4</a:t>
            </a:r>
            <a:endParaRPr lang="en-US" sz="2300" dirty="0"/>
          </a:p>
        </p:txBody>
      </p:sp>
      <p:sp>
        <p:nvSpPr>
          <p:cNvPr id="17" name="Text 15"/>
          <p:cNvSpPr/>
          <p:nvPr/>
        </p:nvSpPr>
        <p:spPr>
          <a:xfrm>
            <a:off x="1518404" y="5543193"/>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Nunito Semi Bold" pitchFamily="34" charset="0"/>
                <a:ea typeface="Nunito Semi Bold" pitchFamily="34" charset="-122"/>
                <a:cs typeface="Nunito Semi Bold" pitchFamily="34" charset="-120"/>
              </a:rPr>
              <a:t>Kết quả đạt được</a:t>
            </a:r>
            <a:endParaRPr lang="en-US" sz="3000" dirty="0"/>
          </a:p>
        </p:txBody>
      </p:sp>
      <p:sp>
        <p:nvSpPr>
          <p:cNvPr id="18" name="Text 16"/>
          <p:cNvSpPr/>
          <p:nvPr/>
        </p:nvSpPr>
        <p:spPr>
          <a:xfrm>
            <a:off x="1518404" y="5976818"/>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Diễn đàn hoạt động ổn định, thu hút đông đảo sinh viên tham gia và nhận được phản hồi tích cực.</a:t>
            </a:r>
            <a:endParaRPr lang="en-US" sz="2400" dirty="0">
              <a:latin typeface="Arial" panose="020B0604020202020204" pitchFamily="34" charset="0"/>
              <a:cs typeface="Arial" panose="020B0604020202020204" pitchFamily="34" charset="0"/>
            </a:endParaRPr>
          </a:p>
        </p:txBody>
      </p:sp>
      <p:sp>
        <p:nvSpPr>
          <p:cNvPr id="19" name="Shape 17"/>
          <p:cNvSpPr/>
          <p:nvPr/>
        </p:nvSpPr>
        <p:spPr>
          <a:xfrm>
            <a:off x="837724" y="6730722"/>
            <a:ext cx="471249" cy="471249"/>
          </a:xfrm>
          <a:prstGeom prst="roundRect">
            <a:avLst>
              <a:gd name="adj" fmla="val 66671"/>
            </a:avLst>
          </a:prstGeom>
          <a:solidFill>
            <a:srgbClr val="F3F3FF"/>
          </a:solidFill>
          <a:ln w="22860">
            <a:solidFill>
              <a:srgbClr val="018CE1"/>
            </a:solidFill>
            <a:prstDash val="solid"/>
          </a:ln>
        </p:spPr>
        <p:txBody>
          <a:bodyPr/>
          <a:lstStyle/>
          <a:p>
            <a:endParaRPr lang="en-US"/>
          </a:p>
        </p:txBody>
      </p:sp>
      <p:sp>
        <p:nvSpPr>
          <p:cNvPr id="20" name="Text 18"/>
          <p:cNvSpPr/>
          <p:nvPr/>
        </p:nvSpPr>
        <p:spPr>
          <a:xfrm>
            <a:off x="925532" y="6781562"/>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00002E"/>
                </a:solidFill>
                <a:latin typeface="Nunito Semi Bold" pitchFamily="34" charset="0"/>
                <a:ea typeface="Nunito Semi Bold" pitchFamily="34" charset="-122"/>
                <a:cs typeface="Nunito Semi Bold" pitchFamily="34" charset="-120"/>
              </a:rPr>
              <a:t>5</a:t>
            </a:r>
            <a:endParaRPr lang="en-US" sz="2300" dirty="0"/>
          </a:p>
        </p:txBody>
      </p:sp>
      <p:sp>
        <p:nvSpPr>
          <p:cNvPr id="21" name="Text 19"/>
          <p:cNvSpPr/>
          <p:nvPr/>
        </p:nvSpPr>
        <p:spPr>
          <a:xfrm>
            <a:off x="1518404" y="6802636"/>
            <a:ext cx="2464118" cy="308015"/>
          </a:xfrm>
          <a:prstGeom prst="rect">
            <a:avLst/>
          </a:prstGeom>
          <a:noFill/>
          <a:ln/>
        </p:spPr>
        <p:txBody>
          <a:bodyPr wrap="none" lIns="0" tIns="0" rIns="0" bIns="0" rtlCol="0" anchor="t"/>
          <a:lstStyle/>
          <a:p>
            <a:pPr marL="0" indent="0" algn="l">
              <a:lnSpc>
                <a:spcPts val="2400"/>
              </a:lnSpc>
              <a:buNone/>
            </a:pPr>
            <a:r>
              <a:rPr lang="en-US" sz="3000" dirty="0">
                <a:solidFill>
                  <a:srgbClr val="00002E"/>
                </a:solidFill>
                <a:latin typeface="Arial" panose="020B0604020202020204" pitchFamily="34" charset="0"/>
                <a:ea typeface="Nunito Semi Bold" pitchFamily="34" charset="-122"/>
                <a:cs typeface="Arial" panose="020B0604020202020204" pitchFamily="34" charset="0"/>
              </a:rPr>
              <a:t>Hướng phát triển</a:t>
            </a:r>
            <a:endParaRPr lang="en-US" sz="3000" dirty="0">
              <a:latin typeface="Arial" panose="020B0604020202020204" pitchFamily="34" charset="0"/>
              <a:cs typeface="Arial" panose="020B0604020202020204" pitchFamily="34" charset="0"/>
            </a:endParaRPr>
          </a:p>
        </p:txBody>
      </p:sp>
      <p:sp>
        <p:nvSpPr>
          <p:cNvPr id="22" name="Text 20"/>
          <p:cNvSpPr/>
          <p:nvPr/>
        </p:nvSpPr>
        <p:spPr>
          <a:xfrm>
            <a:off x="1518404" y="7236262"/>
            <a:ext cx="12274272" cy="335042"/>
          </a:xfrm>
          <a:prstGeom prst="rect">
            <a:avLst/>
          </a:prstGeom>
          <a:noFill/>
          <a:ln/>
        </p:spPr>
        <p:txBody>
          <a:bodyPr wrap="non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Mở rộng tính năng, nâng cấp hệ thống và tăng cường kết nối với cộng đồng sinh viên.</a:t>
            </a:r>
            <a:endParaRPr lang="en-US" sz="24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9E27924-AF66-CEEF-B8E4-4B5E0FAB2735}"/>
              </a:ext>
            </a:extLst>
          </p:cNvPr>
          <p:cNvSpPr/>
          <p:nvPr/>
        </p:nvSpPr>
        <p:spPr>
          <a:xfrm>
            <a:off x="12780579" y="7798676"/>
            <a:ext cx="1849821"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3" name="Text 0"/>
          <p:cNvSpPr/>
          <p:nvPr/>
        </p:nvSpPr>
        <p:spPr>
          <a:xfrm>
            <a:off x="837724" y="3029605"/>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1.Lý do chọn đề tài</a:t>
            </a:r>
            <a:endParaRPr lang="en-US" sz="3850" dirty="0">
              <a:latin typeface="Arial" panose="020B0604020202020204" pitchFamily="34" charset="0"/>
              <a:cs typeface="Arial" panose="020B0604020202020204" pitchFamily="34" charset="0"/>
            </a:endParaRPr>
          </a:p>
        </p:txBody>
      </p:sp>
      <p:sp>
        <p:nvSpPr>
          <p:cNvPr id="4" name="Shape 1"/>
          <p:cNvSpPr/>
          <p:nvPr/>
        </p:nvSpPr>
        <p:spPr>
          <a:xfrm>
            <a:off x="161442" y="3869103"/>
            <a:ext cx="471249" cy="471249"/>
          </a:xfrm>
          <a:prstGeom prst="roundRect">
            <a:avLst>
              <a:gd name="adj" fmla="val 66671"/>
            </a:avLst>
          </a:prstGeom>
          <a:solidFill>
            <a:srgbClr val="F3F3FF"/>
          </a:solidFill>
          <a:ln w="22860">
            <a:solidFill>
              <a:srgbClr val="2D4DF2"/>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253161" y="3871185"/>
            <a:ext cx="295632" cy="369570"/>
          </a:xfrm>
          <a:prstGeom prst="rect">
            <a:avLst/>
          </a:prstGeom>
        </p:spPr>
      </p:pic>
      <p:sp>
        <p:nvSpPr>
          <p:cNvPr id="6" name="Text 2"/>
          <p:cNvSpPr/>
          <p:nvPr/>
        </p:nvSpPr>
        <p:spPr>
          <a:xfrm>
            <a:off x="763602" y="3969746"/>
            <a:ext cx="4308144" cy="270412"/>
          </a:xfrm>
          <a:prstGeom prst="rect">
            <a:avLst/>
          </a:prstGeom>
          <a:noFill/>
          <a:ln/>
        </p:spPr>
        <p:txBody>
          <a:bodyPr wrap="non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Chuyển đổi số trong giáo dục</a:t>
            </a:r>
            <a:endParaRPr lang="en-US" sz="2600" dirty="0">
              <a:latin typeface="Arial" panose="020B0604020202020204" pitchFamily="34" charset="0"/>
              <a:cs typeface="Arial" panose="020B0604020202020204" pitchFamily="34" charset="0"/>
            </a:endParaRPr>
          </a:p>
        </p:txBody>
      </p:sp>
      <p:sp>
        <p:nvSpPr>
          <p:cNvPr id="7" name="Text 3"/>
          <p:cNvSpPr/>
          <p:nvPr/>
        </p:nvSpPr>
        <p:spPr>
          <a:xfrm>
            <a:off x="763602" y="4564389"/>
            <a:ext cx="3971684" cy="1548765"/>
          </a:xfrm>
          <a:prstGeom prst="rect">
            <a:avLst/>
          </a:prstGeom>
          <a:noFill/>
          <a:ln/>
        </p:spPr>
        <p:txBody>
          <a:bodyPr wrap="square" lIns="0" tIns="0" rIns="0" bIns="0" rtlCol="0" anchor="t"/>
          <a:lstStyle/>
          <a:p>
            <a:pPr marL="0" indent="0" algn="just">
              <a:lnSpc>
                <a:spcPts val="2600"/>
              </a:lnSpc>
              <a:buNone/>
            </a:pPr>
            <a:r>
              <a:rPr lang="en-US" sz="2400" dirty="0" err="1">
                <a:solidFill>
                  <a:srgbClr val="00002E"/>
                </a:solidFill>
                <a:latin typeface="Arial" panose="020B0604020202020204" pitchFamily="34" charset="0"/>
                <a:ea typeface="PT Sans" pitchFamily="34" charset="-122"/>
                <a:cs typeface="Arial" panose="020B0604020202020204" pitchFamily="34" charset="0"/>
              </a:rPr>
              <a:t>Bối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cảnh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giáo</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dục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hiện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đại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đòi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hỏi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sự</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linh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hoạt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và</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kết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trực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tuyến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Diễn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đàn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giúp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thúc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đẩy</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quá</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trình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này</a:t>
            </a:r>
            <a:r>
              <a:rPr lang="en-US" sz="2400" dirty="0">
                <a:solidFill>
                  <a:srgbClr val="00002E"/>
                </a:solidFill>
                <a:latin typeface="Arial" panose="020B0604020202020204" pitchFamily="34" charset="0"/>
                <a:ea typeface="PT Sans"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8" name="Shape 4"/>
          <p:cNvSpPr/>
          <p:nvPr/>
        </p:nvSpPr>
        <p:spPr>
          <a:xfrm>
            <a:off x="5330280" y="3850195"/>
            <a:ext cx="471249" cy="471249"/>
          </a:xfrm>
          <a:prstGeom prst="roundRect">
            <a:avLst>
              <a:gd name="adj" fmla="val 66671"/>
            </a:avLst>
          </a:prstGeom>
          <a:solidFill>
            <a:srgbClr val="F3F3FF"/>
          </a:solidFill>
          <a:ln w="22860">
            <a:solidFill>
              <a:srgbClr val="018CE1"/>
            </a:solidFill>
            <a:prstDash val="solid"/>
          </a:ln>
        </p:spPr>
        <p:txBody>
          <a:bodyPr/>
          <a:lstStyle/>
          <a:p>
            <a:endParaRPr lang="en-US"/>
          </a:p>
        </p:txBody>
      </p:sp>
      <p:pic>
        <p:nvPicPr>
          <p:cNvPr id="9" name="Image 2" descr="preencoded.png"/>
          <p:cNvPicPr>
            <a:picLocks noChangeAspect="1"/>
          </p:cNvPicPr>
          <p:nvPr/>
        </p:nvPicPr>
        <p:blipFill>
          <a:blip r:embed="rId5"/>
          <a:stretch>
            <a:fillRect/>
          </a:stretch>
        </p:blipFill>
        <p:spPr>
          <a:xfrm>
            <a:off x="5428118" y="3898206"/>
            <a:ext cx="295632" cy="369570"/>
          </a:xfrm>
          <a:prstGeom prst="rect">
            <a:avLst/>
          </a:prstGeom>
        </p:spPr>
      </p:pic>
      <p:sp>
        <p:nvSpPr>
          <p:cNvPr id="10" name="Text 5"/>
          <p:cNvSpPr/>
          <p:nvPr/>
        </p:nvSpPr>
        <p:spPr>
          <a:xfrm>
            <a:off x="5867539" y="4005038"/>
            <a:ext cx="2997279" cy="308015"/>
          </a:xfrm>
          <a:prstGeom prst="rect">
            <a:avLst/>
          </a:prstGeom>
          <a:noFill/>
          <a:ln/>
        </p:spPr>
        <p:txBody>
          <a:bodyPr wrap="non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Nhu cầu của sinh viên TVU</a:t>
            </a:r>
            <a:endParaRPr lang="en-US" sz="2600" dirty="0">
              <a:latin typeface="Arial" panose="020B0604020202020204" pitchFamily="34" charset="0"/>
              <a:cs typeface="Arial" panose="020B0604020202020204" pitchFamily="34" charset="0"/>
            </a:endParaRPr>
          </a:p>
        </p:txBody>
      </p:sp>
      <p:sp>
        <p:nvSpPr>
          <p:cNvPr id="11" name="Text 6"/>
          <p:cNvSpPr/>
          <p:nvPr/>
        </p:nvSpPr>
        <p:spPr>
          <a:xfrm>
            <a:off x="5778224" y="4639784"/>
            <a:ext cx="5043128" cy="1005126"/>
          </a:xfrm>
          <a:prstGeom prst="rect">
            <a:avLst/>
          </a:prstGeom>
          <a:noFill/>
          <a:ln/>
        </p:spPr>
        <p:txBody>
          <a:bodyPr wrap="squar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Sinh viên cần một nền tảng chuyên biệt, an toàn và dễ sử dụng để trao đổi thông tin, học hỏi lẫn nhau.</a:t>
            </a:r>
            <a:endParaRPr lang="en-US" sz="2400" dirty="0">
              <a:latin typeface="Arial" panose="020B0604020202020204" pitchFamily="34" charset="0"/>
              <a:cs typeface="Arial" panose="020B0604020202020204" pitchFamily="34" charset="0"/>
            </a:endParaRPr>
          </a:p>
        </p:txBody>
      </p:sp>
      <p:sp>
        <p:nvSpPr>
          <p:cNvPr id="12" name="Shape 7"/>
          <p:cNvSpPr/>
          <p:nvPr/>
        </p:nvSpPr>
        <p:spPr>
          <a:xfrm>
            <a:off x="10703911" y="3894401"/>
            <a:ext cx="471249" cy="471249"/>
          </a:xfrm>
          <a:prstGeom prst="roundRect">
            <a:avLst>
              <a:gd name="adj" fmla="val 66671"/>
            </a:avLst>
          </a:prstGeom>
          <a:solidFill>
            <a:srgbClr val="F3F3FF"/>
          </a:solidFill>
          <a:ln w="22860">
            <a:solidFill>
              <a:srgbClr val="DA33BF"/>
            </a:solidFill>
            <a:prstDash val="solid"/>
          </a:ln>
        </p:spPr>
        <p:txBody>
          <a:bodyPr/>
          <a:lstStyle/>
          <a:p>
            <a:endParaRPr lang="en-US"/>
          </a:p>
        </p:txBody>
      </p:sp>
      <p:pic>
        <p:nvPicPr>
          <p:cNvPr id="13" name="Image 3" descr="preencoded.png"/>
          <p:cNvPicPr>
            <a:picLocks noChangeAspect="1"/>
          </p:cNvPicPr>
          <p:nvPr/>
        </p:nvPicPr>
        <p:blipFill>
          <a:blip r:embed="rId6"/>
          <a:stretch>
            <a:fillRect/>
          </a:stretch>
        </p:blipFill>
        <p:spPr>
          <a:xfrm>
            <a:off x="10778433" y="3952560"/>
            <a:ext cx="295632" cy="369570"/>
          </a:xfrm>
          <a:prstGeom prst="rect">
            <a:avLst/>
          </a:prstGeom>
        </p:spPr>
      </p:pic>
      <p:sp>
        <p:nvSpPr>
          <p:cNvPr id="14" name="Text 8"/>
          <p:cNvSpPr/>
          <p:nvPr/>
        </p:nvSpPr>
        <p:spPr>
          <a:xfrm>
            <a:off x="11309147" y="3939718"/>
            <a:ext cx="3321253" cy="616029"/>
          </a:xfrm>
          <a:prstGeom prst="rect">
            <a:avLst/>
          </a:prstGeom>
          <a:noFill/>
          <a:ln/>
        </p:spPr>
        <p:txBody>
          <a:bodyPr wrap="square" lIns="0" tIns="0" rIns="0" bIns="0" rtlCol="0" anchor="t"/>
          <a:lstStyle/>
          <a:p>
            <a:pPr marL="0" indent="0" algn="l">
              <a:lnSpc>
                <a:spcPts val="24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Bất cập của các nền tảng hiện tại</a:t>
            </a:r>
            <a:endParaRPr lang="en-US" sz="2600" dirty="0">
              <a:latin typeface="Arial" panose="020B0604020202020204" pitchFamily="34" charset="0"/>
              <a:cs typeface="Arial" panose="020B0604020202020204" pitchFamily="34" charset="0"/>
            </a:endParaRPr>
          </a:p>
        </p:txBody>
      </p:sp>
      <p:sp>
        <p:nvSpPr>
          <p:cNvPr id="15" name="Text 9"/>
          <p:cNvSpPr/>
          <p:nvPr/>
        </p:nvSpPr>
        <p:spPr>
          <a:xfrm>
            <a:off x="11309147" y="4793104"/>
            <a:ext cx="3463171" cy="1429020"/>
          </a:xfrm>
          <a:prstGeom prst="rect">
            <a:avLst/>
          </a:prstGeom>
          <a:noFill/>
          <a:ln/>
        </p:spPr>
        <p:txBody>
          <a:bodyPr wrap="square" lIns="0" tIns="0" rIns="0" bIns="0" rtlCol="0" anchor="t"/>
          <a:lstStyle/>
          <a:p>
            <a:pPr marL="0" indent="0" algn="l">
              <a:lnSpc>
                <a:spcPts val="260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Facebook, Zalo... không phù hợp cho mục đích học thuật, dễ bị phân tán và thiếu tính bảo mật.</a:t>
            </a:r>
            <a:endParaRPr lang="en-US" sz="2400" dirty="0">
              <a:latin typeface="Arial" panose="020B0604020202020204" pitchFamily="34" charset="0"/>
              <a:cs typeface="Arial" panose="020B0604020202020204" pitchFamily="34" charset="0"/>
            </a:endParaRPr>
          </a:p>
        </p:txBody>
      </p:sp>
      <p:sp>
        <p:nvSpPr>
          <p:cNvPr id="16" name="Text 10"/>
          <p:cNvSpPr/>
          <p:nvPr/>
        </p:nvSpPr>
        <p:spPr>
          <a:xfrm>
            <a:off x="763602" y="6765779"/>
            <a:ext cx="12954952" cy="770138"/>
          </a:xfrm>
          <a:prstGeom prst="rect">
            <a:avLst/>
          </a:prstGeom>
          <a:noFill/>
          <a:ln/>
        </p:spPr>
        <p:txBody>
          <a:bodyPr wrap="none" lIns="0" tIns="0" rIns="0" bIns="0" rtlCol="0" anchor="t"/>
          <a:lstStyle/>
          <a:p>
            <a:pPr marL="0" indent="0" algn="l">
              <a:lnSpc>
                <a:spcPts val="2600"/>
              </a:lnSpc>
              <a:buNone/>
            </a:pPr>
            <a:r>
              <a:rPr lang="en-US" sz="2400" dirty="0" err="1">
                <a:solidFill>
                  <a:srgbClr val="00002E"/>
                </a:solidFill>
                <a:latin typeface="Arial" panose="020B0604020202020204" pitchFamily="34" charset="0"/>
                <a:ea typeface="PT Sans" pitchFamily="34" charset="-122"/>
                <a:cs typeface="Arial" panose="020B0604020202020204" pitchFamily="34" charset="0"/>
              </a:rPr>
              <a:t>Diễn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đàn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trực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tuyến</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sẽ</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là</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giải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pháp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ưu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đáp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ứng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nhu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cầu</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kết</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nối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và</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học</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tập</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của</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sinh</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viên</a:t>
            </a:r>
            <a:r>
              <a:rPr lang="en-US" sz="2400" dirty="0">
                <a:solidFill>
                  <a:srgbClr val="00002E"/>
                </a:solidFill>
                <a:latin typeface="Arial" panose="020B0604020202020204" pitchFamily="34" charset="0"/>
                <a:ea typeface="PT Sans" pitchFamily="34" charset="-122"/>
                <a:cs typeface="Arial" panose="020B0604020202020204" pitchFamily="34" charset="0"/>
              </a:rPr>
              <a:t> TVU</a:t>
            </a:r>
          </a:p>
          <a:p>
            <a:pPr marL="0" indent="0" algn="l">
              <a:lnSpc>
                <a:spcPts val="2600"/>
              </a:lnSpc>
              <a:buNone/>
            </a:pPr>
            <a:r>
              <a:rPr lang="en-US" sz="2400" dirty="0" err="1">
                <a:solidFill>
                  <a:srgbClr val="00002E"/>
                </a:solidFill>
                <a:latin typeface="Arial" panose="020B0604020202020204" pitchFamily="34" charset="0"/>
                <a:ea typeface="PT Sans" pitchFamily="34" charset="-122"/>
                <a:cs typeface="Arial" panose="020B0604020202020204" pitchFamily="34" charset="0"/>
              </a:rPr>
              <a:t>trong</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thời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đại</a:t>
            </a:r>
            <a:r>
              <a:rPr lang="en-US" sz="2400" dirty="0">
                <a:solidFill>
                  <a:srgbClr val="00002E"/>
                </a:solidFill>
                <a:latin typeface="Arial" panose="020B0604020202020204" pitchFamily="34" charset="0"/>
                <a:ea typeface="PT Sans" pitchFamily="34" charset="-122"/>
                <a:cs typeface="Arial" panose="020B0604020202020204" pitchFamily="34" charset="0"/>
              </a:rPr>
              <a:t> </a:t>
            </a:r>
            <a:r>
              <a:rPr lang="en-US" sz="2400" dirty="0" err="1">
                <a:solidFill>
                  <a:srgbClr val="00002E"/>
                </a:solidFill>
                <a:latin typeface="Arial" panose="020B0604020202020204" pitchFamily="34" charset="0"/>
                <a:ea typeface="PT Sans" pitchFamily="34" charset="-122"/>
                <a:cs typeface="Arial" panose="020B0604020202020204" pitchFamily="34" charset="0"/>
              </a:rPr>
              <a:t>số</a:t>
            </a:r>
            <a:r>
              <a:rPr lang="en-US" sz="2400" dirty="0">
                <a:solidFill>
                  <a:srgbClr val="00002E"/>
                </a:solidFill>
                <a:latin typeface="Arial" panose="020B0604020202020204" pitchFamily="34" charset="0"/>
                <a:ea typeface="PT Sans"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3EF83EDB-1442-F5BC-452D-91F422B16708}"/>
              </a:ext>
            </a:extLst>
          </p:cNvPr>
          <p:cNvSpPr/>
          <p:nvPr/>
        </p:nvSpPr>
        <p:spPr>
          <a:xfrm>
            <a:off x="12833131" y="7805629"/>
            <a:ext cx="1702676" cy="3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530C888-11C3-C6BA-0FE6-E18F8004328F}"/>
              </a:ext>
            </a:extLst>
          </p:cNvPr>
          <p:cNvPicPr>
            <a:picLocks noChangeAspect="1"/>
          </p:cNvPicPr>
          <p:nvPr/>
        </p:nvPicPr>
        <p:blipFill>
          <a:blip r:embed="rId2"/>
          <a:stretch>
            <a:fillRect/>
          </a:stretch>
        </p:blipFill>
        <p:spPr>
          <a:xfrm>
            <a:off x="2745580" y="2023701"/>
            <a:ext cx="2425509" cy="1949209"/>
          </a:xfrm>
          <a:prstGeom prst="rect">
            <a:avLst/>
          </a:prstGeom>
        </p:spPr>
      </p:pic>
      <p:pic>
        <p:nvPicPr>
          <p:cNvPr id="3" name="Image 1" descr="preencoded.png">
            <a:extLst>
              <a:ext uri="{FF2B5EF4-FFF2-40B4-BE49-F238E27FC236}">
                <a16:creationId xmlns:a16="http://schemas.microsoft.com/office/drawing/2014/main" id="{79BA9664-C5E4-8442-A35F-29E959700092}"/>
              </a:ext>
            </a:extLst>
          </p:cNvPr>
          <p:cNvPicPr>
            <a:picLocks noChangeAspect="1"/>
          </p:cNvPicPr>
          <p:nvPr/>
        </p:nvPicPr>
        <p:blipFill>
          <a:blip r:embed="rId3"/>
          <a:stretch>
            <a:fillRect/>
          </a:stretch>
        </p:blipFill>
        <p:spPr>
          <a:xfrm>
            <a:off x="2661498" y="4761187"/>
            <a:ext cx="2223990" cy="2729216"/>
          </a:xfrm>
          <a:prstGeom prst="rect">
            <a:avLst/>
          </a:prstGeom>
        </p:spPr>
      </p:pic>
      <p:pic>
        <p:nvPicPr>
          <p:cNvPr id="4" name="Image 2" descr="preencoded.png">
            <a:extLst>
              <a:ext uri="{FF2B5EF4-FFF2-40B4-BE49-F238E27FC236}">
                <a16:creationId xmlns:a16="http://schemas.microsoft.com/office/drawing/2014/main" id="{44548193-C155-EC46-A119-5999E2D6377C}"/>
              </a:ext>
            </a:extLst>
          </p:cNvPr>
          <p:cNvPicPr>
            <a:picLocks noChangeAspect="1"/>
          </p:cNvPicPr>
          <p:nvPr/>
        </p:nvPicPr>
        <p:blipFill>
          <a:blip r:embed="rId4"/>
          <a:stretch>
            <a:fillRect/>
          </a:stretch>
        </p:blipFill>
        <p:spPr>
          <a:xfrm>
            <a:off x="9246902" y="1580674"/>
            <a:ext cx="3566993" cy="2297430"/>
          </a:xfrm>
          <a:prstGeom prst="rect">
            <a:avLst/>
          </a:prstGeom>
        </p:spPr>
      </p:pic>
      <p:pic>
        <p:nvPicPr>
          <p:cNvPr id="5" name="Image 3" descr="preencoded.png">
            <a:extLst>
              <a:ext uri="{FF2B5EF4-FFF2-40B4-BE49-F238E27FC236}">
                <a16:creationId xmlns:a16="http://schemas.microsoft.com/office/drawing/2014/main" id="{9039E628-23AF-4B14-DA9A-7E551B02CBC9}"/>
              </a:ext>
            </a:extLst>
          </p:cNvPr>
          <p:cNvPicPr>
            <a:picLocks noChangeAspect="1"/>
          </p:cNvPicPr>
          <p:nvPr/>
        </p:nvPicPr>
        <p:blipFill>
          <a:blip r:embed="rId5"/>
          <a:stretch>
            <a:fillRect/>
          </a:stretch>
        </p:blipFill>
        <p:spPr>
          <a:xfrm>
            <a:off x="9246902" y="4761187"/>
            <a:ext cx="4101236" cy="2716848"/>
          </a:xfrm>
          <a:prstGeom prst="rect">
            <a:avLst/>
          </a:prstGeom>
        </p:spPr>
      </p:pic>
      <p:sp>
        <p:nvSpPr>
          <p:cNvPr id="6" name="Text 0">
            <a:extLst>
              <a:ext uri="{FF2B5EF4-FFF2-40B4-BE49-F238E27FC236}">
                <a16:creationId xmlns:a16="http://schemas.microsoft.com/office/drawing/2014/main" id="{E708BCFF-47C0-9A6C-328A-BEB293B0F8BD}"/>
              </a:ext>
            </a:extLst>
          </p:cNvPr>
          <p:cNvSpPr/>
          <p:nvPr/>
        </p:nvSpPr>
        <p:spPr>
          <a:xfrm>
            <a:off x="418861" y="1160251"/>
            <a:ext cx="5477442" cy="458872"/>
          </a:xfrm>
          <a:prstGeom prst="rect">
            <a:avLst/>
          </a:prstGeom>
          <a:noFill/>
          <a:ln/>
        </p:spPr>
        <p:txBody>
          <a:bodyPr wrap="none" lIns="0" tIns="0" rIns="0" bIns="0" rtlCol="0" anchor="t"/>
          <a:lstStyle/>
          <a:p>
            <a:pPr marL="0" indent="0" algn="l">
              <a:lnSpc>
                <a:spcPts val="2400"/>
              </a:lnSpc>
              <a:buNone/>
            </a:pPr>
            <a:r>
              <a:rPr lang="en-US" sz="3850" dirty="0">
                <a:solidFill>
                  <a:srgbClr val="00002E"/>
                </a:solidFill>
                <a:latin typeface="Arial" panose="020B0604020202020204" pitchFamily="34" charset="0"/>
                <a:ea typeface="Sans Serif Collection" panose="020B0502040504020204" pitchFamily="34" charset="0"/>
                <a:cs typeface="Arial" panose="020B0604020202020204" pitchFamily="34" charset="0"/>
              </a:rPr>
              <a:t>2. Công nghệ sử dụng</a:t>
            </a:r>
            <a:endParaRPr lang="en-US" sz="385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1DEC07E-E4EF-41FF-5C86-BAA0AC11B8AE}"/>
              </a:ext>
            </a:extLst>
          </p:cNvPr>
          <p:cNvSpPr/>
          <p:nvPr/>
        </p:nvSpPr>
        <p:spPr>
          <a:xfrm>
            <a:off x="12813895" y="7756634"/>
            <a:ext cx="1669360" cy="3783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574571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7" name="Text 1"/>
          <p:cNvSpPr/>
          <p:nvPr/>
        </p:nvSpPr>
        <p:spPr>
          <a:xfrm>
            <a:off x="7590949" y="4604385"/>
            <a:ext cx="6628090" cy="167640"/>
          </a:xfrm>
          <a:prstGeom prst="rect">
            <a:avLst/>
          </a:prstGeom>
          <a:noFill/>
          <a:ln/>
        </p:spPr>
        <p:txBody>
          <a:bodyPr wrap="none" lIns="0" tIns="0" rIns="0" bIns="0" rtlCol="0" anchor="t"/>
          <a:lstStyle/>
          <a:p>
            <a:pPr marL="0" indent="0" algn="l">
              <a:lnSpc>
                <a:spcPts val="1300"/>
              </a:lnSpc>
              <a:buNone/>
            </a:pPr>
            <a:endParaRPr lang="en-US" sz="800" dirty="0"/>
          </a:p>
        </p:txBody>
      </p:sp>
      <p:pic>
        <p:nvPicPr>
          <p:cNvPr id="9" name="Image 4" descr="preencoded.png"/>
          <p:cNvPicPr>
            <a:picLocks noChangeAspect="1"/>
          </p:cNvPicPr>
          <p:nvPr/>
        </p:nvPicPr>
        <p:blipFill>
          <a:blip r:embed="rId3"/>
          <a:stretch>
            <a:fillRect/>
          </a:stretch>
        </p:blipFill>
        <p:spPr>
          <a:xfrm>
            <a:off x="430337" y="319661"/>
            <a:ext cx="882129" cy="882129"/>
          </a:xfrm>
          <a:prstGeom prst="rect">
            <a:avLst/>
          </a:prstGeom>
        </p:spPr>
      </p:pic>
      <p:sp>
        <p:nvSpPr>
          <p:cNvPr id="10" name="Text 3"/>
          <p:cNvSpPr/>
          <p:nvPr/>
        </p:nvSpPr>
        <p:spPr>
          <a:xfrm>
            <a:off x="430337" y="1373336"/>
            <a:ext cx="2634863" cy="328029"/>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ReactJS</a:t>
            </a:r>
            <a:endParaRPr lang="en-US" sz="2600" dirty="0"/>
          </a:p>
        </p:txBody>
      </p:sp>
      <p:sp>
        <p:nvSpPr>
          <p:cNvPr id="11" name="Text 4"/>
          <p:cNvSpPr/>
          <p:nvPr/>
        </p:nvSpPr>
        <p:spPr>
          <a:xfrm>
            <a:off x="406349" y="1896602"/>
            <a:ext cx="6768584" cy="1015646"/>
          </a:xfrm>
          <a:prstGeom prst="rect">
            <a:avLst/>
          </a:prstGeom>
          <a:noFill/>
          <a:ln/>
        </p:spPr>
        <p:txBody>
          <a:bodyPr wrap="none" lIns="0" tIns="0" rIns="0" bIns="0" rtlCol="0" anchor="t"/>
          <a:lstStyle/>
          <a:p>
            <a:pPr marL="0" indent="0" algn="l">
              <a:lnSpc>
                <a:spcPts val="1300"/>
              </a:lnSpc>
              <a:buNone/>
            </a:pPr>
            <a:endParaRPr lang="en-US" sz="2600" dirty="0">
              <a:solidFill>
                <a:srgbClr val="00002E"/>
              </a:solidFill>
              <a:latin typeface="PT Sans" pitchFamily="34" charset="0"/>
              <a:ea typeface="PT Sans" pitchFamily="34" charset="-122"/>
              <a:cs typeface="PT Sans" pitchFamily="34" charset="-120"/>
            </a:endParaRPr>
          </a:p>
          <a:p>
            <a:pPr marL="0" indent="0" algn="l">
              <a:lnSpc>
                <a:spcPts val="1300"/>
              </a:lnSpc>
              <a:buNone/>
            </a:pPr>
            <a:r>
              <a:rPr lang="en-US" sz="2600" dirty="0" err="1">
                <a:solidFill>
                  <a:srgbClr val="00002E"/>
                </a:solidFill>
                <a:latin typeface="PT Sans" pitchFamily="34" charset="0"/>
                <a:ea typeface="PT Sans" pitchFamily="34" charset="-122"/>
                <a:cs typeface="PT Sans" pitchFamily="34" charset="-120"/>
              </a:rPr>
              <a:t>Xây</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dựng</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giao</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diện</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người</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dùng</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linh</a:t>
            </a:r>
            <a:r>
              <a:rPr lang="en-US" sz="2600" dirty="0">
                <a:solidFill>
                  <a:srgbClr val="00002E"/>
                </a:solidFill>
                <a:latin typeface="PT Sans" pitchFamily="34" charset="0"/>
                <a:ea typeface="PT Sans" pitchFamily="34" charset="-122"/>
                <a:cs typeface="PT Sans" pitchFamily="34" charset="-120"/>
              </a:rPr>
              <a:t> </a:t>
            </a:r>
            <a:r>
              <a:rPr lang="en-US" sz="2600" dirty="0" err="1">
                <a:solidFill>
                  <a:srgbClr val="00002E"/>
                </a:solidFill>
                <a:latin typeface="PT Sans" pitchFamily="34" charset="0"/>
                <a:ea typeface="PT Sans" pitchFamily="34" charset="-122"/>
                <a:cs typeface="PT Sans" pitchFamily="34" charset="-120"/>
              </a:rPr>
              <a:t>hoạt</a:t>
            </a:r>
            <a:r>
              <a:rPr lang="en-US" sz="2600" dirty="0">
                <a:solidFill>
                  <a:srgbClr val="00002E"/>
                </a:solidFill>
                <a:latin typeface="PT Sans" pitchFamily="34" charset="0"/>
                <a:ea typeface="PT Sans" pitchFamily="34" charset="-122"/>
                <a:cs typeface="PT Sans" pitchFamily="34" charset="-120"/>
              </a:rPr>
              <a:t>.</a:t>
            </a:r>
            <a:endParaRPr lang="en-US" sz="2600" dirty="0"/>
          </a:p>
        </p:txBody>
      </p:sp>
      <p:pic>
        <p:nvPicPr>
          <p:cNvPr id="12" name="Image 5" descr="preencoded.png"/>
          <p:cNvPicPr>
            <a:picLocks noChangeAspect="1"/>
          </p:cNvPicPr>
          <p:nvPr/>
        </p:nvPicPr>
        <p:blipFill>
          <a:blip r:embed="rId4"/>
          <a:stretch>
            <a:fillRect/>
          </a:stretch>
        </p:blipFill>
        <p:spPr>
          <a:xfrm>
            <a:off x="480597" y="2937110"/>
            <a:ext cx="977518" cy="977518"/>
          </a:xfrm>
          <a:prstGeom prst="rect">
            <a:avLst/>
          </a:prstGeom>
        </p:spPr>
      </p:pic>
      <p:sp>
        <p:nvSpPr>
          <p:cNvPr id="13" name="Text 5"/>
          <p:cNvSpPr/>
          <p:nvPr/>
        </p:nvSpPr>
        <p:spPr>
          <a:xfrm>
            <a:off x="480597" y="4109695"/>
            <a:ext cx="2249620" cy="470256"/>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NodeJS, Express</a:t>
            </a:r>
            <a:endParaRPr lang="en-US" sz="2600" dirty="0"/>
          </a:p>
        </p:txBody>
      </p:sp>
      <p:sp>
        <p:nvSpPr>
          <p:cNvPr id="14" name="Text 6"/>
          <p:cNvSpPr/>
          <p:nvPr/>
        </p:nvSpPr>
        <p:spPr>
          <a:xfrm>
            <a:off x="480597" y="4549102"/>
            <a:ext cx="6768584" cy="445846"/>
          </a:xfrm>
          <a:prstGeom prst="rect">
            <a:avLst/>
          </a:prstGeom>
          <a:noFill/>
          <a:ln/>
        </p:spPr>
        <p:txBody>
          <a:bodyPr wrap="none" lIns="0" tIns="0" rIns="0" bIns="0" rtlCol="0" anchor="t"/>
          <a:lstStyle/>
          <a:p>
            <a:pPr marL="0" indent="0" algn="l">
              <a:lnSpc>
                <a:spcPts val="1300"/>
              </a:lnSpc>
              <a:buNone/>
            </a:pPr>
            <a:endParaRPr lang="en-US" sz="2600" dirty="0">
              <a:solidFill>
                <a:srgbClr val="00002E"/>
              </a:solidFill>
              <a:latin typeface="PT Sans" pitchFamily="34" charset="0"/>
              <a:ea typeface="PT Sans" pitchFamily="34" charset="-122"/>
              <a:cs typeface="PT Sans" pitchFamily="34" charset="-120"/>
            </a:endParaRPr>
          </a:p>
          <a:p>
            <a:pPr marL="0" indent="0" algn="l">
              <a:lnSpc>
                <a:spcPts val="1300"/>
              </a:lnSpc>
              <a:buNone/>
            </a:pPr>
            <a:r>
              <a:rPr lang="en-US" sz="2600" dirty="0" err="1">
                <a:solidFill>
                  <a:srgbClr val="00002E"/>
                </a:solidFill>
                <a:latin typeface="PT Sans" pitchFamily="34" charset="0"/>
                <a:ea typeface="PT Sans" pitchFamily="34" charset="-122"/>
                <a:cs typeface="PT Sans" pitchFamily="34" charset="-120"/>
              </a:rPr>
              <a:t>Phát</a:t>
            </a:r>
            <a:r>
              <a:rPr lang="en-US" sz="2600" dirty="0">
                <a:solidFill>
                  <a:srgbClr val="00002E"/>
                </a:solidFill>
                <a:latin typeface="PT Sans" pitchFamily="34" charset="0"/>
                <a:ea typeface="PT Sans" pitchFamily="34" charset="-122"/>
                <a:cs typeface="PT Sans" pitchFamily="34" charset="-120"/>
              </a:rPr>
              <a:t> triển backend mạnh mẽ, dễ mở rộng.</a:t>
            </a:r>
            <a:endParaRPr lang="en-US" sz="2600" dirty="0"/>
          </a:p>
        </p:txBody>
      </p:sp>
      <p:pic>
        <p:nvPicPr>
          <p:cNvPr id="15" name="Image 6" descr="preencoded.png"/>
          <p:cNvPicPr>
            <a:picLocks noChangeAspect="1"/>
          </p:cNvPicPr>
          <p:nvPr/>
        </p:nvPicPr>
        <p:blipFill>
          <a:blip r:embed="rId5"/>
          <a:stretch>
            <a:fillRect/>
          </a:stretch>
        </p:blipFill>
        <p:spPr>
          <a:xfrm>
            <a:off x="437171" y="5479400"/>
            <a:ext cx="1064370" cy="1064370"/>
          </a:xfrm>
          <a:prstGeom prst="rect">
            <a:avLst/>
          </a:prstGeom>
        </p:spPr>
      </p:pic>
      <p:sp>
        <p:nvSpPr>
          <p:cNvPr id="16" name="Text 7"/>
          <p:cNvSpPr/>
          <p:nvPr/>
        </p:nvSpPr>
        <p:spPr>
          <a:xfrm>
            <a:off x="473015" y="6789026"/>
            <a:ext cx="1678901" cy="311532"/>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MongoDB</a:t>
            </a:r>
            <a:endParaRPr lang="en-US" sz="2600" dirty="0"/>
          </a:p>
        </p:txBody>
      </p:sp>
      <p:sp>
        <p:nvSpPr>
          <p:cNvPr id="17" name="Text 8"/>
          <p:cNvSpPr/>
          <p:nvPr/>
        </p:nvSpPr>
        <p:spPr>
          <a:xfrm>
            <a:off x="437171" y="7236912"/>
            <a:ext cx="6768584" cy="350904"/>
          </a:xfrm>
          <a:prstGeom prst="rect">
            <a:avLst/>
          </a:prstGeom>
          <a:noFill/>
          <a:ln/>
        </p:spPr>
        <p:txBody>
          <a:bodyPr wrap="none" lIns="0" tIns="0" rIns="0" bIns="0" rtlCol="0" anchor="t"/>
          <a:lstStyle/>
          <a:p>
            <a:pPr marL="0" indent="0" algn="l">
              <a:lnSpc>
                <a:spcPts val="1300"/>
              </a:lnSpc>
              <a:buNone/>
            </a:pPr>
            <a:endParaRPr lang="en-US" sz="2600" dirty="0">
              <a:solidFill>
                <a:srgbClr val="00002E"/>
              </a:solidFill>
              <a:latin typeface="PT Sans" pitchFamily="34" charset="0"/>
              <a:ea typeface="PT Sans" pitchFamily="34" charset="-122"/>
              <a:cs typeface="PT Sans" pitchFamily="34" charset="-120"/>
            </a:endParaRPr>
          </a:p>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Lưu trữ dữ liệu hiệu quả, không cấu trúc.</a:t>
            </a:r>
            <a:endParaRPr lang="en-US" sz="2600" dirty="0"/>
          </a:p>
        </p:txBody>
      </p:sp>
      <p:pic>
        <p:nvPicPr>
          <p:cNvPr id="22" name="Image 8" descr="preencoded.png"/>
          <p:cNvPicPr>
            <a:picLocks noChangeAspect="1"/>
          </p:cNvPicPr>
          <p:nvPr/>
        </p:nvPicPr>
        <p:blipFill>
          <a:blip r:embed="rId6"/>
          <a:stretch>
            <a:fillRect/>
          </a:stretch>
        </p:blipFill>
        <p:spPr>
          <a:xfrm>
            <a:off x="8598551" y="319661"/>
            <a:ext cx="882128" cy="882128"/>
          </a:xfrm>
          <a:prstGeom prst="rect">
            <a:avLst/>
          </a:prstGeom>
        </p:spPr>
      </p:pic>
      <p:sp>
        <p:nvSpPr>
          <p:cNvPr id="23" name="Text 12"/>
          <p:cNvSpPr/>
          <p:nvPr/>
        </p:nvSpPr>
        <p:spPr>
          <a:xfrm>
            <a:off x="8598551" y="1547417"/>
            <a:ext cx="1232059" cy="153948"/>
          </a:xfrm>
          <a:prstGeom prst="rect">
            <a:avLst/>
          </a:prstGeom>
          <a:noFill/>
          <a:ln/>
        </p:spPr>
        <p:txBody>
          <a:bodyPr wrap="none" lIns="0" tIns="0" rIns="0" bIns="0" rtlCol="0" anchor="t"/>
          <a:lstStyle/>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MVC</a:t>
            </a:r>
            <a:endParaRPr lang="en-US" sz="2600" dirty="0"/>
          </a:p>
        </p:txBody>
      </p:sp>
      <p:sp>
        <p:nvSpPr>
          <p:cNvPr id="24" name="Text 13"/>
          <p:cNvSpPr/>
          <p:nvPr/>
        </p:nvSpPr>
        <p:spPr>
          <a:xfrm>
            <a:off x="8598551" y="2156588"/>
            <a:ext cx="6768584" cy="167640"/>
          </a:xfrm>
          <a:prstGeom prst="rect">
            <a:avLst/>
          </a:prstGeom>
          <a:noFill/>
          <a:ln/>
        </p:spPr>
        <p:txBody>
          <a:bodyPr wrap="none" lIns="0" tIns="0" rIns="0" bIns="0" rtlCol="0" anchor="t"/>
          <a:lstStyle/>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Tổ chức code rõ ràng, dễ bảo trì.</a:t>
            </a:r>
            <a:endParaRPr lang="en-US" sz="2600" dirty="0"/>
          </a:p>
        </p:txBody>
      </p:sp>
      <p:pic>
        <p:nvPicPr>
          <p:cNvPr id="25" name="Image 9" descr="preencoded.png"/>
          <p:cNvPicPr>
            <a:picLocks noChangeAspect="1"/>
          </p:cNvPicPr>
          <p:nvPr/>
        </p:nvPicPr>
        <p:blipFill>
          <a:blip r:embed="rId7"/>
          <a:stretch>
            <a:fillRect/>
          </a:stretch>
        </p:blipFill>
        <p:spPr>
          <a:xfrm>
            <a:off x="8682633" y="2937110"/>
            <a:ext cx="752869" cy="752869"/>
          </a:xfrm>
          <a:prstGeom prst="rect">
            <a:avLst/>
          </a:prstGeom>
        </p:spPr>
      </p:pic>
      <p:sp>
        <p:nvSpPr>
          <p:cNvPr id="26" name="Text 14"/>
          <p:cNvSpPr/>
          <p:nvPr/>
        </p:nvSpPr>
        <p:spPr>
          <a:xfrm>
            <a:off x="8598551" y="3989441"/>
            <a:ext cx="2176902" cy="361043"/>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Web Realtime</a:t>
            </a:r>
            <a:endParaRPr lang="en-US" sz="2600" dirty="0"/>
          </a:p>
        </p:txBody>
      </p:sp>
      <p:sp>
        <p:nvSpPr>
          <p:cNvPr id="27" name="Text 15"/>
          <p:cNvSpPr/>
          <p:nvPr/>
        </p:nvSpPr>
        <p:spPr>
          <a:xfrm>
            <a:off x="8630429" y="4811899"/>
            <a:ext cx="6768584" cy="167640"/>
          </a:xfrm>
          <a:prstGeom prst="rect">
            <a:avLst/>
          </a:prstGeom>
          <a:noFill/>
          <a:ln/>
        </p:spPr>
        <p:txBody>
          <a:bodyPr wrap="none" lIns="0" tIns="0" rIns="0" bIns="0" rtlCol="0" anchor="t"/>
          <a:lstStyle/>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Cập nhật thông tin tức thì (ví dụ: tin nhắn).</a:t>
            </a:r>
            <a:endParaRPr lang="en-US" sz="2600" dirty="0"/>
          </a:p>
        </p:txBody>
      </p:sp>
      <p:pic>
        <p:nvPicPr>
          <p:cNvPr id="28" name="Image 10" descr="preencoded.png"/>
          <p:cNvPicPr>
            <a:picLocks noChangeAspect="1"/>
          </p:cNvPicPr>
          <p:nvPr/>
        </p:nvPicPr>
        <p:blipFill>
          <a:blip r:embed="rId8"/>
          <a:stretch>
            <a:fillRect/>
          </a:stretch>
        </p:blipFill>
        <p:spPr>
          <a:xfrm>
            <a:off x="8682633" y="5426512"/>
            <a:ext cx="1147977" cy="1147977"/>
          </a:xfrm>
          <a:prstGeom prst="rect">
            <a:avLst/>
          </a:prstGeom>
        </p:spPr>
      </p:pic>
      <p:sp>
        <p:nvSpPr>
          <p:cNvPr id="29" name="Text 16"/>
          <p:cNvSpPr/>
          <p:nvPr/>
        </p:nvSpPr>
        <p:spPr>
          <a:xfrm>
            <a:off x="8682633" y="6731033"/>
            <a:ext cx="1735467" cy="675107"/>
          </a:xfrm>
          <a:prstGeom prst="rect">
            <a:avLst/>
          </a:prstGeom>
          <a:noFill/>
          <a:ln/>
        </p:spPr>
        <p:txBody>
          <a:bodyPr wrap="none" lIns="0" tIns="0" rIns="0" bIns="0" rtlCol="0" anchor="t"/>
          <a:lstStyle/>
          <a:p>
            <a:pPr marL="0" indent="0" algn="l">
              <a:lnSpc>
                <a:spcPts val="1200"/>
              </a:lnSpc>
              <a:buNone/>
            </a:pPr>
            <a:endParaRPr lang="en-US" sz="2600" dirty="0">
              <a:solidFill>
                <a:srgbClr val="00002E"/>
              </a:solidFill>
              <a:latin typeface="Nunito Semi Bold" pitchFamily="34" charset="0"/>
              <a:ea typeface="Nunito Semi Bold" pitchFamily="34" charset="-122"/>
              <a:cs typeface="Nunito Semi Bold" pitchFamily="34" charset="-120"/>
            </a:endParaRPr>
          </a:p>
          <a:p>
            <a:pPr marL="0" indent="0" algn="l">
              <a:lnSpc>
                <a:spcPts val="1200"/>
              </a:lnSpc>
              <a:buNone/>
            </a:pPr>
            <a:r>
              <a:rPr lang="en-US" sz="2600" dirty="0">
                <a:solidFill>
                  <a:srgbClr val="00002E"/>
                </a:solidFill>
                <a:latin typeface="Nunito Semi Bold" pitchFamily="34" charset="0"/>
                <a:ea typeface="Nunito Semi Bold" pitchFamily="34" charset="-122"/>
                <a:cs typeface="Nunito Semi Bold" pitchFamily="34" charset="-120"/>
              </a:rPr>
              <a:t>Chatbot AI</a:t>
            </a:r>
            <a:endParaRPr lang="en-US" sz="2600" dirty="0"/>
          </a:p>
        </p:txBody>
      </p:sp>
      <p:sp>
        <p:nvSpPr>
          <p:cNvPr id="30" name="Text 17"/>
          <p:cNvSpPr/>
          <p:nvPr/>
        </p:nvSpPr>
        <p:spPr>
          <a:xfrm>
            <a:off x="8598551" y="7328544"/>
            <a:ext cx="6768584" cy="167640"/>
          </a:xfrm>
          <a:prstGeom prst="rect">
            <a:avLst/>
          </a:prstGeom>
          <a:noFill/>
          <a:ln/>
        </p:spPr>
        <p:txBody>
          <a:bodyPr wrap="none" lIns="0" tIns="0" rIns="0" bIns="0" rtlCol="0" anchor="t"/>
          <a:lstStyle/>
          <a:p>
            <a:pPr marL="0" indent="0" algn="l">
              <a:lnSpc>
                <a:spcPts val="1300"/>
              </a:lnSpc>
              <a:buNone/>
            </a:pPr>
            <a:r>
              <a:rPr lang="en-US" sz="2600" dirty="0">
                <a:solidFill>
                  <a:srgbClr val="00002E"/>
                </a:solidFill>
                <a:latin typeface="PT Sans" pitchFamily="34" charset="0"/>
                <a:ea typeface="PT Sans" pitchFamily="34" charset="-122"/>
                <a:cs typeface="PT Sans" pitchFamily="34" charset="-120"/>
              </a:rPr>
              <a:t>Hỗ trợ giải đáp thắc mắc tự động.</a:t>
            </a:r>
            <a:endParaRPr lang="en-US" sz="2600" dirty="0"/>
          </a:p>
        </p:txBody>
      </p:sp>
      <p:sp>
        <p:nvSpPr>
          <p:cNvPr id="34" name="Text 20"/>
          <p:cNvSpPr/>
          <p:nvPr/>
        </p:nvSpPr>
        <p:spPr>
          <a:xfrm>
            <a:off x="418862" y="9656921"/>
            <a:ext cx="13792676" cy="167640"/>
          </a:xfrm>
          <a:prstGeom prst="rect">
            <a:avLst/>
          </a:prstGeom>
          <a:noFill/>
          <a:ln/>
        </p:spPr>
        <p:txBody>
          <a:bodyPr wrap="none" lIns="0" tIns="0" rIns="0" bIns="0" rtlCol="0" anchor="t"/>
          <a:lstStyle/>
          <a:p>
            <a:pPr marL="0" indent="0" algn="l">
              <a:lnSpc>
                <a:spcPts val="1300"/>
              </a:lnSpc>
              <a:buNone/>
            </a:pPr>
            <a:r>
              <a:rPr lang="en-US" sz="800" dirty="0">
                <a:solidFill>
                  <a:srgbClr val="00002E"/>
                </a:solidFill>
                <a:latin typeface="PT Sans" pitchFamily="34" charset="0"/>
                <a:ea typeface="PT Sans" pitchFamily="34" charset="-122"/>
                <a:cs typeface="PT Sans" pitchFamily="34" charset="-120"/>
              </a:rPr>
              <a:t>Sự kết hợp các công nghệ và mô hình này đảm bảo một hệ thống diễn đàn ổn định, bảo mật và dễ sử dụng.</a:t>
            </a:r>
            <a:endParaRPr lang="en-US" sz="800" dirty="0"/>
          </a:p>
        </p:txBody>
      </p:sp>
      <p:sp>
        <p:nvSpPr>
          <p:cNvPr id="35" name="Rectangle 34">
            <a:extLst>
              <a:ext uri="{FF2B5EF4-FFF2-40B4-BE49-F238E27FC236}">
                <a16:creationId xmlns:a16="http://schemas.microsoft.com/office/drawing/2014/main" id="{2B404FF3-5820-705E-3870-846E87E79291}"/>
              </a:ext>
            </a:extLst>
          </p:cNvPr>
          <p:cNvSpPr/>
          <p:nvPr/>
        </p:nvSpPr>
        <p:spPr>
          <a:xfrm>
            <a:off x="12906702" y="7795822"/>
            <a:ext cx="1629105" cy="304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77785"/>
          </a:xfrm>
          <a:prstGeom prst="rect">
            <a:avLst/>
          </a:prstGeom>
        </p:spPr>
      </p:pic>
      <p:sp>
        <p:nvSpPr>
          <p:cNvPr id="3" name="Text 0"/>
          <p:cNvSpPr/>
          <p:nvPr/>
        </p:nvSpPr>
        <p:spPr>
          <a:xfrm>
            <a:off x="728901" y="2779395"/>
            <a:ext cx="4287679" cy="535900"/>
          </a:xfrm>
          <a:prstGeom prst="rect">
            <a:avLst/>
          </a:prstGeom>
          <a:noFill/>
          <a:ln/>
        </p:spPr>
        <p:txBody>
          <a:bodyPr wrap="none" lIns="0" tIns="0" rIns="0" bIns="0" rtlCol="0" anchor="t"/>
          <a:lstStyle/>
          <a:p>
            <a:pPr marL="0" indent="0" algn="l">
              <a:lnSpc>
                <a:spcPts val="4200"/>
              </a:lnSpc>
              <a:buNone/>
            </a:pPr>
            <a:r>
              <a:rPr lang="en-US" sz="3850" dirty="0">
                <a:solidFill>
                  <a:srgbClr val="00002E"/>
                </a:solidFill>
                <a:latin typeface="Arial" panose="020B0604020202020204" pitchFamily="34" charset="0"/>
                <a:ea typeface="Nunito Semi Bold" pitchFamily="34" charset="-122"/>
                <a:cs typeface="Arial" panose="020B0604020202020204" pitchFamily="34" charset="0"/>
              </a:rPr>
              <a:t>3. Thiết kế hệ thống</a:t>
            </a:r>
            <a:endParaRPr lang="en-US" sz="385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728901" y="3588544"/>
            <a:ext cx="455533" cy="455533"/>
          </a:xfrm>
          <a:prstGeom prst="rect">
            <a:avLst/>
          </a:prstGeom>
        </p:spPr>
      </p:pic>
      <p:sp>
        <p:nvSpPr>
          <p:cNvPr id="5" name="Text 1"/>
          <p:cNvSpPr/>
          <p:nvPr/>
        </p:nvSpPr>
        <p:spPr>
          <a:xfrm>
            <a:off x="1412200" y="3696653"/>
            <a:ext cx="2143839" cy="268010"/>
          </a:xfrm>
          <a:prstGeom prst="rect">
            <a:avLst/>
          </a:prstGeom>
          <a:noFill/>
          <a:ln/>
        </p:spPr>
        <p:txBody>
          <a:bodyPr wrap="none" lIns="0" tIns="0" rIns="0" bIns="0" rtlCol="0" anchor="t"/>
          <a:lstStyle/>
          <a:p>
            <a:pPr marL="0" indent="0" algn="l">
              <a:lnSpc>
                <a:spcPts val="21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Phân tích yêu cầu</a:t>
            </a:r>
            <a:endParaRPr lang="en-US" sz="2600" dirty="0">
              <a:latin typeface="Arial" panose="020B0604020202020204" pitchFamily="34" charset="0"/>
              <a:cs typeface="Arial" panose="020B0604020202020204" pitchFamily="34" charset="0"/>
            </a:endParaRPr>
          </a:p>
        </p:txBody>
      </p:sp>
      <p:sp>
        <p:nvSpPr>
          <p:cNvPr id="6" name="Text 2"/>
          <p:cNvSpPr/>
          <p:nvPr/>
        </p:nvSpPr>
        <p:spPr>
          <a:xfrm>
            <a:off x="1412200" y="4073962"/>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Nghiên cứu kỹ lưỡng nhu cầu của sinh viên, giảng viên và cán bộ quản lý.</a:t>
            </a:r>
            <a:endParaRPr lang="en-US" sz="2400" dirty="0">
              <a:latin typeface="Arial" panose="020B0604020202020204" pitchFamily="34" charset="0"/>
              <a:cs typeface="Arial" panose="020B0604020202020204" pitchFamily="34" charset="0"/>
            </a:endParaRPr>
          </a:p>
        </p:txBody>
      </p:sp>
      <p:sp>
        <p:nvSpPr>
          <p:cNvPr id="7" name="Text 3"/>
          <p:cNvSpPr/>
          <p:nvPr/>
        </p:nvSpPr>
        <p:spPr>
          <a:xfrm>
            <a:off x="1412200" y="4474845"/>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PT Sans" pitchFamily="34" charset="0"/>
                <a:ea typeface="PT Sans" pitchFamily="34" charset="-122"/>
                <a:cs typeface="PT Sans" pitchFamily="34" charset="-120"/>
              </a:rPr>
              <a:t>Tham  khảo các website diễn đàn lớn: FaceBook, các diễn đàn sinh viên, …</a:t>
            </a:r>
            <a:endParaRPr lang="en-US" sz="2400" dirty="0"/>
          </a:p>
        </p:txBody>
      </p:sp>
      <p:pic>
        <p:nvPicPr>
          <p:cNvPr id="8" name="Image 2" descr="preencoded.png"/>
          <p:cNvPicPr>
            <a:picLocks noChangeAspect="1"/>
          </p:cNvPicPr>
          <p:nvPr/>
        </p:nvPicPr>
        <p:blipFill>
          <a:blip r:embed="rId5"/>
          <a:stretch>
            <a:fillRect/>
          </a:stretch>
        </p:blipFill>
        <p:spPr>
          <a:xfrm>
            <a:off x="728901" y="5221962"/>
            <a:ext cx="455533" cy="455533"/>
          </a:xfrm>
          <a:prstGeom prst="rect">
            <a:avLst/>
          </a:prstGeom>
        </p:spPr>
      </p:pic>
      <p:sp>
        <p:nvSpPr>
          <p:cNvPr id="9" name="Text 4"/>
          <p:cNvSpPr/>
          <p:nvPr/>
        </p:nvSpPr>
        <p:spPr>
          <a:xfrm>
            <a:off x="1412200" y="5330071"/>
            <a:ext cx="2143839" cy="268010"/>
          </a:xfrm>
          <a:prstGeom prst="rect">
            <a:avLst/>
          </a:prstGeom>
          <a:noFill/>
          <a:ln/>
        </p:spPr>
        <p:txBody>
          <a:bodyPr wrap="none" lIns="0" tIns="0" rIns="0" bIns="0" rtlCol="0" anchor="t"/>
          <a:lstStyle/>
          <a:p>
            <a:pPr marL="0" indent="0" algn="l">
              <a:lnSpc>
                <a:spcPts val="2100"/>
              </a:lnSpc>
              <a:buNone/>
            </a:pPr>
            <a:r>
              <a:rPr lang="en-US" sz="2600" dirty="0" err="1">
                <a:solidFill>
                  <a:srgbClr val="00002E"/>
                </a:solidFill>
                <a:latin typeface="Arial" panose="020B0604020202020204" pitchFamily="34" charset="0"/>
                <a:ea typeface="Nunito Semi Bold" pitchFamily="34" charset="-122"/>
                <a:cs typeface="Arial" panose="020B0604020202020204" pitchFamily="34" charset="0"/>
              </a:rPr>
              <a:t>Sơ</a:t>
            </a:r>
            <a:r>
              <a:rPr lang="en-US" sz="2600" dirty="0">
                <a:solidFill>
                  <a:srgbClr val="00002E"/>
                </a:solidFill>
                <a:latin typeface="Arial" panose="020B0604020202020204" pitchFamily="34" charset="0"/>
                <a:ea typeface="Nunito Semi Bold" pitchFamily="34" charset="-122"/>
                <a:cs typeface="Arial" panose="020B0604020202020204" pitchFamily="34" charset="0"/>
              </a:rPr>
              <a:t> </a:t>
            </a:r>
            <a:r>
              <a:rPr lang="en-US" sz="2600" dirty="0" err="1">
                <a:solidFill>
                  <a:srgbClr val="00002E"/>
                </a:solidFill>
                <a:latin typeface="Arial" panose="020B0604020202020204" pitchFamily="34" charset="0"/>
                <a:ea typeface="Nunito Semi Bold" pitchFamily="34" charset="-122"/>
                <a:cs typeface="Arial" panose="020B0604020202020204" pitchFamily="34" charset="0"/>
              </a:rPr>
              <a:t>đồ</a:t>
            </a:r>
            <a:r>
              <a:rPr lang="en-US" sz="2600" dirty="0">
                <a:solidFill>
                  <a:srgbClr val="00002E"/>
                </a:solidFill>
                <a:latin typeface="Arial" panose="020B0604020202020204" pitchFamily="34" charset="0"/>
                <a:ea typeface="Nunito Semi Bold" pitchFamily="34" charset="-122"/>
                <a:cs typeface="Arial" panose="020B0604020202020204" pitchFamily="34" charset="0"/>
              </a:rPr>
              <a:t> Use Case</a:t>
            </a:r>
            <a:endParaRPr lang="en-US" sz="2600" dirty="0">
              <a:latin typeface="Arial" panose="020B0604020202020204" pitchFamily="34" charset="0"/>
              <a:cs typeface="Arial" panose="020B0604020202020204" pitchFamily="34" charset="0"/>
            </a:endParaRPr>
          </a:p>
        </p:txBody>
      </p:sp>
      <p:sp>
        <p:nvSpPr>
          <p:cNvPr id="10" name="Text 5"/>
          <p:cNvSpPr/>
          <p:nvPr/>
        </p:nvSpPr>
        <p:spPr>
          <a:xfrm>
            <a:off x="1412200" y="5707380"/>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Mô tả chi tiết các tương tác giữa người dùng và hệ thống (sinh viên, khách, quản trị viên).</a:t>
            </a:r>
            <a:endParaRPr lang="en-US" sz="2400" dirty="0">
              <a:latin typeface="Arial" panose="020B0604020202020204" pitchFamily="34" charset="0"/>
              <a:cs typeface="Arial" panose="020B0604020202020204" pitchFamily="34" charset="0"/>
            </a:endParaRPr>
          </a:p>
        </p:txBody>
      </p:sp>
      <p:pic>
        <p:nvPicPr>
          <p:cNvPr id="11" name="Image 3" descr="preencoded.png"/>
          <p:cNvPicPr>
            <a:picLocks noChangeAspect="1"/>
          </p:cNvPicPr>
          <p:nvPr/>
        </p:nvPicPr>
        <p:blipFill>
          <a:blip r:embed="rId6"/>
          <a:stretch>
            <a:fillRect/>
          </a:stretch>
        </p:blipFill>
        <p:spPr>
          <a:xfrm>
            <a:off x="728901" y="6454497"/>
            <a:ext cx="455533" cy="455533"/>
          </a:xfrm>
          <a:prstGeom prst="rect">
            <a:avLst/>
          </a:prstGeom>
        </p:spPr>
      </p:pic>
      <p:sp>
        <p:nvSpPr>
          <p:cNvPr id="12" name="Text 6"/>
          <p:cNvSpPr/>
          <p:nvPr/>
        </p:nvSpPr>
        <p:spPr>
          <a:xfrm>
            <a:off x="1412200" y="6562606"/>
            <a:ext cx="2143839" cy="268010"/>
          </a:xfrm>
          <a:prstGeom prst="rect">
            <a:avLst/>
          </a:prstGeom>
          <a:noFill/>
          <a:ln/>
        </p:spPr>
        <p:txBody>
          <a:bodyPr wrap="none" lIns="0" tIns="0" rIns="0" bIns="0" rtlCol="0" anchor="t"/>
          <a:lstStyle/>
          <a:p>
            <a:pPr marL="0" indent="0" algn="l">
              <a:lnSpc>
                <a:spcPts val="2100"/>
              </a:lnSpc>
              <a:buNone/>
            </a:pPr>
            <a:r>
              <a:rPr lang="en-US" sz="2600" dirty="0">
                <a:solidFill>
                  <a:srgbClr val="00002E"/>
                </a:solidFill>
                <a:latin typeface="Arial" panose="020B0604020202020204" pitchFamily="34" charset="0"/>
                <a:ea typeface="Nunito Semi Bold" pitchFamily="34" charset="-122"/>
                <a:cs typeface="Arial" panose="020B0604020202020204" pitchFamily="34" charset="0"/>
              </a:rPr>
              <a:t>Chức năng chính</a:t>
            </a:r>
            <a:endParaRPr lang="en-US" sz="2600" dirty="0">
              <a:latin typeface="Arial" panose="020B0604020202020204" pitchFamily="34" charset="0"/>
              <a:cs typeface="Arial" panose="020B0604020202020204" pitchFamily="34" charset="0"/>
            </a:endParaRPr>
          </a:p>
        </p:txBody>
      </p:sp>
      <p:sp>
        <p:nvSpPr>
          <p:cNvPr id="13" name="Text 7"/>
          <p:cNvSpPr/>
          <p:nvPr/>
        </p:nvSpPr>
        <p:spPr>
          <a:xfrm>
            <a:off x="1412200" y="6939915"/>
            <a:ext cx="124892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Tạo bài viết, bình luận, chatbot hỗ trợ, quản trị nội dung, thống kê số liệu.</a:t>
            </a:r>
            <a:endParaRPr lang="en-US" sz="2400" dirty="0">
              <a:latin typeface="Arial" panose="020B0604020202020204" pitchFamily="34" charset="0"/>
              <a:cs typeface="Arial" panose="020B0604020202020204" pitchFamily="34" charset="0"/>
            </a:endParaRPr>
          </a:p>
        </p:txBody>
      </p:sp>
      <p:sp>
        <p:nvSpPr>
          <p:cNvPr id="14" name="Text 8"/>
          <p:cNvSpPr/>
          <p:nvPr/>
        </p:nvSpPr>
        <p:spPr>
          <a:xfrm>
            <a:off x="728901" y="7436406"/>
            <a:ext cx="13172599" cy="291584"/>
          </a:xfrm>
          <a:prstGeom prst="rect">
            <a:avLst/>
          </a:prstGeom>
          <a:noFill/>
          <a:ln/>
        </p:spPr>
        <p:txBody>
          <a:bodyPr wrap="none" lIns="0" tIns="0" rIns="0" bIns="0" rtlCol="0" anchor="t"/>
          <a:lstStyle/>
          <a:p>
            <a:pPr marL="0" indent="0" algn="l">
              <a:lnSpc>
                <a:spcPts val="2250"/>
              </a:lnSpc>
              <a:buNone/>
            </a:pPr>
            <a:r>
              <a:rPr lang="en-US" sz="2400" dirty="0">
                <a:solidFill>
                  <a:srgbClr val="00002E"/>
                </a:solidFill>
                <a:latin typeface="Arial" panose="020B0604020202020204" pitchFamily="34" charset="0"/>
                <a:ea typeface="PT Sans" pitchFamily="34" charset="-122"/>
                <a:cs typeface="Arial" panose="020B0604020202020204" pitchFamily="34" charset="0"/>
              </a:rPr>
              <a:t>Giao diện người dùng được thiết kế trực quan, thân thiện với người dùng, sử dụng Material UI.</a:t>
            </a:r>
            <a:endParaRPr lang="en-US" sz="24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69B5467-45B4-63AE-7E34-4265CC8428C7}"/>
              </a:ext>
            </a:extLst>
          </p:cNvPr>
          <p:cNvSpPr/>
          <p:nvPr/>
        </p:nvSpPr>
        <p:spPr>
          <a:xfrm>
            <a:off x="12885683" y="7787104"/>
            <a:ext cx="1587062" cy="291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1001" y="512715"/>
            <a:ext cx="13238798" cy="278249"/>
          </a:xfrm>
          <a:prstGeom prst="rect">
            <a:avLst/>
          </a:prstGeom>
          <a:noFill/>
          <a:ln/>
        </p:spPr>
        <p:txBody>
          <a:bodyPr wrap="none" lIns="0" tIns="0" rIns="0" bIns="0" rtlCol="0" anchor="t"/>
          <a:lstStyle/>
          <a:p>
            <a:pPr marL="0" indent="0" algn="l">
              <a:lnSpc>
                <a:spcPts val="215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chức năng:</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3775082" y="373117"/>
            <a:ext cx="8658656" cy="7698828"/>
          </a:xfrm>
          <a:prstGeom prst="rect">
            <a:avLst/>
          </a:prstGeom>
        </p:spPr>
      </p:pic>
      <p:sp>
        <p:nvSpPr>
          <p:cNvPr id="4" name="Text 1"/>
          <p:cNvSpPr/>
          <p:nvPr/>
        </p:nvSpPr>
        <p:spPr>
          <a:xfrm>
            <a:off x="695801" y="7474506"/>
            <a:ext cx="13238798" cy="278249"/>
          </a:xfrm>
          <a:prstGeom prst="rect">
            <a:avLst/>
          </a:prstGeom>
          <a:noFill/>
          <a:ln/>
        </p:spPr>
        <p:txBody>
          <a:bodyPr wrap="none" lIns="0" tIns="0" rIns="0" bIns="0" rtlCol="0" anchor="t"/>
          <a:lstStyle/>
          <a:p>
            <a:pPr marL="0" indent="0" algn="l">
              <a:lnSpc>
                <a:spcPts val="2150"/>
              </a:lnSpc>
              <a:buNone/>
            </a:pPr>
            <a:endParaRPr lang="en-US" sz="1350" dirty="0"/>
          </a:p>
        </p:txBody>
      </p:sp>
      <p:sp>
        <p:nvSpPr>
          <p:cNvPr id="5" name="Rectangle 4">
            <a:extLst>
              <a:ext uri="{FF2B5EF4-FFF2-40B4-BE49-F238E27FC236}">
                <a16:creationId xmlns:a16="http://schemas.microsoft.com/office/drawing/2014/main" id="{D2279BC0-F52F-52D5-E126-5513A61A907B}"/>
              </a:ext>
            </a:extLst>
          </p:cNvPr>
          <p:cNvSpPr/>
          <p:nvPr/>
        </p:nvSpPr>
        <p:spPr>
          <a:xfrm>
            <a:off x="12867799" y="7716885"/>
            <a:ext cx="1615456" cy="3550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07125" y="736402"/>
            <a:ext cx="13016151" cy="322898"/>
          </a:xfrm>
          <a:prstGeom prst="rect">
            <a:avLst/>
          </a:prstGeom>
          <a:noFill/>
          <a:ln/>
        </p:spPr>
        <p:txBody>
          <a:bodyPr wrap="none" lIns="0" tIns="0" rIns="0" bIns="0" rtlCol="0" anchor="t"/>
          <a:lstStyle/>
          <a:p>
            <a:pPr marL="0" indent="0" algn="l">
              <a:lnSpc>
                <a:spcPts val="2500"/>
              </a:lnSpc>
              <a:buNone/>
            </a:pPr>
            <a:r>
              <a:rPr lang="en-US" sz="3850" dirty="0">
                <a:solidFill>
                  <a:srgbClr val="00002E"/>
                </a:solidFill>
                <a:latin typeface="Arial" panose="020B0604020202020204" pitchFamily="34" charset="0"/>
                <a:ea typeface="PT Sans" pitchFamily="34" charset="-122"/>
                <a:cs typeface="Arial" panose="020B0604020202020204" pitchFamily="34" charset="0"/>
              </a:rPr>
              <a:t>Sơ đồ UseCase Tổng quát:</a:t>
            </a:r>
            <a:endParaRPr lang="en-US" sz="38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100148" y="1191639"/>
            <a:ext cx="10922169" cy="6589987"/>
          </a:xfrm>
          <a:prstGeom prst="rect">
            <a:avLst/>
          </a:prstGeom>
        </p:spPr>
      </p:pic>
      <p:sp>
        <p:nvSpPr>
          <p:cNvPr id="4" name="Rectangle 3">
            <a:extLst>
              <a:ext uri="{FF2B5EF4-FFF2-40B4-BE49-F238E27FC236}">
                <a16:creationId xmlns:a16="http://schemas.microsoft.com/office/drawing/2014/main" id="{5DA2FBE3-3E65-8ECA-8F42-C539EEB4A8D2}"/>
              </a:ext>
            </a:extLst>
          </p:cNvPr>
          <p:cNvSpPr/>
          <p:nvPr/>
        </p:nvSpPr>
        <p:spPr>
          <a:xfrm>
            <a:off x="12864662" y="7781626"/>
            <a:ext cx="1629103" cy="322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594</TotalTime>
  <Words>1046</Words>
  <Application>Microsoft Office PowerPoint</Application>
  <PresentationFormat>Custom</PresentationFormat>
  <Paragraphs>140</Paragraphs>
  <Slides>22</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Nunito Semi Bold</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Đăng Khoa Phạm</cp:lastModifiedBy>
  <cp:revision>4</cp:revision>
  <dcterms:created xsi:type="dcterms:W3CDTF">2025-07-06T08:25:50Z</dcterms:created>
  <dcterms:modified xsi:type="dcterms:W3CDTF">2025-07-06T18:57:51Z</dcterms:modified>
</cp:coreProperties>
</file>